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71" r:id="rId4"/>
    <p:sldId id="275" r:id="rId5"/>
    <p:sldId id="273" r:id="rId6"/>
    <p:sldId id="276" r:id="rId7"/>
    <p:sldId id="278" r:id="rId8"/>
    <p:sldId id="279" r:id="rId9"/>
    <p:sldId id="277" r:id="rId10"/>
  </p:sldIdLst>
  <p:sldSz cx="6858000" cy="5143500"/>
  <p:notesSz cx="6858000" cy="9144000"/>
  <p:embeddedFontLst>
    <p:embeddedFont>
      <p:font typeface="Bavro pro" panose="00000500000000000000" pitchFamily="2" charset="0"/>
      <p:regular r:id="rId12"/>
    </p:embeddedFont>
    <p:embeddedFont>
      <p:font typeface="Lato" panose="020B0604020202020204" charset="0"/>
      <p:regular r:id="rId13"/>
      <p:bold r:id="rId14"/>
      <p:italic r:id="rId15"/>
      <p:boldItalic r:id="rId16"/>
    </p:embeddedFont>
    <p:embeddedFont>
      <p:font typeface="Quicksand" panose="02070303000000060000" pitchFamily="18" charset="0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2C5B"/>
    <a:srgbClr val="EA59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803" autoAdjust="0"/>
  </p:normalViewPr>
  <p:slideViewPr>
    <p:cSldViewPr snapToGrid="0">
      <p:cViewPr varScale="1">
        <p:scale>
          <a:sx n="105" d="100"/>
          <a:sy n="105" d="100"/>
        </p:scale>
        <p:origin x="1656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de-D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D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-19050" algn="l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3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457200" marR="0" lvl="0" indent="-317499" algn="l" rtl="0">
              <a:spcBef>
                <a:spcPts val="0"/>
              </a:spcBef>
              <a:buClr>
                <a:schemeClr val="dk1"/>
              </a:buClr>
              <a:buSzPts val="14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457200" marR="0" lvl="0" indent="-317499" algn="l" rtl="0">
              <a:spcBef>
                <a:spcPts val="0"/>
              </a:spcBef>
              <a:buClr>
                <a:schemeClr val="dk1"/>
              </a:buClr>
              <a:buSzPts val="14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Shape 2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6187674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>
                <a:latin typeface="Bavro pro" panose="00000500000000000000" pitchFamily="2" charset="0"/>
              </a:rPr>
              <a:t>Eine RICHTIGE </a:t>
            </a:r>
            <a:r>
              <a:rPr lang="en-US" sz="1200" b="1" dirty="0" err="1">
                <a:latin typeface="Bavro pro" panose="00000500000000000000" pitchFamily="2" charset="0"/>
              </a:rPr>
              <a:t>Programmiersprache</a:t>
            </a:r>
            <a:endParaRPr lang="en-US" sz="1200" b="1" dirty="0">
              <a:latin typeface="Bavro pro" panose="00000500000000000000" pitchFamily="2" charset="0"/>
            </a:endParaRPr>
          </a:p>
          <a:p>
            <a:endParaRPr lang="en-US" sz="1200" b="1" dirty="0">
              <a:latin typeface="Bavro pro" panose="00000500000000000000" pitchFamily="2" charset="0"/>
            </a:endParaRPr>
          </a:p>
          <a:p>
            <a:r>
              <a:rPr lang="en-US" sz="1200" b="1" dirty="0" err="1">
                <a:latin typeface="Bavro pro" panose="00000500000000000000" pitchFamily="2" charset="0"/>
              </a:rPr>
              <a:t>Interpretierte</a:t>
            </a:r>
            <a:r>
              <a:rPr lang="en-US" sz="1200" b="1" dirty="0">
                <a:latin typeface="Bavro pro" panose="00000500000000000000" pitchFamily="2" charset="0"/>
              </a:rPr>
              <a:t> </a:t>
            </a:r>
            <a:r>
              <a:rPr lang="en-US" sz="1200" b="1" dirty="0" err="1">
                <a:latin typeface="Bavro pro" panose="00000500000000000000" pitchFamily="2" charset="0"/>
              </a:rPr>
              <a:t>Sprache</a:t>
            </a:r>
            <a:endParaRPr lang="en-US" sz="1200" b="1" dirty="0">
              <a:latin typeface="Bavro pro" panose="00000500000000000000" pitchFamily="2" charset="0"/>
            </a:endParaRPr>
          </a:p>
          <a:p>
            <a:r>
              <a:rPr lang="en-US" sz="1200" dirty="0">
                <a:latin typeface="Bavro pro" panose="00000500000000000000" pitchFamily="2" charset="0"/>
              </a:rPr>
              <a:t>Was </a:t>
            </a:r>
            <a:r>
              <a:rPr lang="en-US" sz="1200" dirty="0" err="1">
                <a:latin typeface="Bavro pro" panose="00000500000000000000" pitchFamily="2" charset="0"/>
              </a:rPr>
              <a:t>wir</a:t>
            </a:r>
            <a:r>
              <a:rPr lang="en-US" sz="1200" dirty="0">
                <a:latin typeface="Bavro pro" panose="00000500000000000000" pitchFamily="2" charset="0"/>
              </a:rPr>
              <a:t> </a:t>
            </a:r>
            <a:r>
              <a:rPr lang="en-US" sz="1200" dirty="0" err="1">
                <a:latin typeface="Bavro pro" panose="00000500000000000000" pitchFamily="2" charset="0"/>
              </a:rPr>
              <a:t>schreiben</a:t>
            </a:r>
            <a:r>
              <a:rPr lang="en-US" sz="1200" dirty="0">
                <a:latin typeface="Bavro pro" panose="00000500000000000000" pitchFamily="2" charset="0"/>
              </a:rPr>
              <a:t> </a:t>
            </a:r>
            <a:r>
              <a:rPr lang="en-US" sz="1200" dirty="0" err="1">
                <a:latin typeface="Bavro pro" panose="00000500000000000000" pitchFamily="2" charset="0"/>
              </a:rPr>
              <a:t>wird</a:t>
            </a:r>
            <a:r>
              <a:rPr lang="en-US" sz="1200" dirty="0">
                <a:latin typeface="Bavro pro" panose="00000500000000000000" pitchFamily="2" charset="0"/>
              </a:rPr>
              <a:t> in </a:t>
            </a:r>
            <a:r>
              <a:rPr lang="en-US" sz="1200" dirty="0" err="1">
                <a:latin typeface="Bavro pro" panose="00000500000000000000" pitchFamily="2" charset="0"/>
              </a:rPr>
              <a:t>Maschinencode</a:t>
            </a:r>
            <a:r>
              <a:rPr lang="en-US" sz="1200" dirty="0">
                <a:latin typeface="Bavro pro" panose="00000500000000000000" pitchFamily="2" charset="0"/>
              </a:rPr>
              <a:t> </a:t>
            </a:r>
            <a:r>
              <a:rPr lang="en-US" sz="1200" dirty="0" err="1">
                <a:latin typeface="Bavro pro" panose="00000500000000000000" pitchFamily="2" charset="0"/>
              </a:rPr>
              <a:t>übersetzt</a:t>
            </a:r>
            <a:endParaRPr lang="en-US" sz="1200" dirty="0">
              <a:latin typeface="Bavro pro" panose="00000500000000000000" pitchFamily="2" charset="0"/>
            </a:endParaRPr>
          </a:p>
          <a:p>
            <a:endParaRPr lang="en-US" sz="1200" b="1" dirty="0">
              <a:latin typeface="Bavro pro" panose="00000500000000000000" pitchFamily="2" charset="0"/>
            </a:endParaRPr>
          </a:p>
          <a:p>
            <a:r>
              <a:rPr lang="en-US" sz="1200" b="1" u="sng" dirty="0">
                <a:latin typeface="Bavro pro" panose="00000500000000000000" pitchFamily="2" charset="0"/>
              </a:rPr>
              <a:t>WIESO PYTHON?</a:t>
            </a:r>
          </a:p>
          <a:p>
            <a:endParaRPr lang="en-US" sz="1200" b="1" dirty="0">
              <a:latin typeface="Bavro pro" panose="00000500000000000000" pitchFamily="2" charset="0"/>
            </a:endParaRPr>
          </a:p>
          <a:p>
            <a:r>
              <a:rPr lang="en-US" sz="1200" b="1" dirty="0" err="1">
                <a:latin typeface="Bavro pro" panose="00000500000000000000" pitchFamily="2" charset="0"/>
              </a:rPr>
              <a:t>Vielseitig</a:t>
            </a:r>
            <a:r>
              <a:rPr lang="en-US" sz="1200" b="1" dirty="0">
                <a:latin typeface="Bavro pro" panose="00000500000000000000" pitchFamily="2" charset="0"/>
              </a:rPr>
              <a:t> </a:t>
            </a:r>
            <a:r>
              <a:rPr lang="en-US" sz="1200" b="1" dirty="0" err="1">
                <a:latin typeface="Bavro pro" panose="00000500000000000000" pitchFamily="2" charset="0"/>
              </a:rPr>
              <a:t>anwendbar</a:t>
            </a:r>
            <a:r>
              <a:rPr lang="en-US" sz="1200" b="1" dirty="0">
                <a:latin typeface="Bavro pro" panose="00000500000000000000" pitchFamily="2" charset="0"/>
              </a:rPr>
              <a:t>: </a:t>
            </a:r>
            <a:r>
              <a:rPr lang="en-US" sz="1200" dirty="0">
                <a:latin typeface="Bavro pro" panose="00000500000000000000" pitchFamily="2" charset="0"/>
              </a:rPr>
              <a:t>Web Development, Data Science</a:t>
            </a:r>
          </a:p>
          <a:p>
            <a:endParaRPr lang="en-US" sz="1200" b="1" dirty="0">
              <a:latin typeface="Bavro pro" panose="00000500000000000000" pitchFamily="2" charset="0"/>
            </a:endParaRPr>
          </a:p>
          <a:p>
            <a:r>
              <a:rPr lang="en-US" sz="1200" b="1" dirty="0">
                <a:latin typeface="Bavro pro" panose="00000500000000000000" pitchFamily="2" charset="0"/>
              </a:rPr>
              <a:t>Am </a:t>
            </a:r>
            <a:r>
              <a:rPr lang="en-US" sz="1200" b="1" dirty="0" err="1">
                <a:latin typeface="Bavro pro" panose="00000500000000000000" pitchFamily="2" charset="0"/>
              </a:rPr>
              <a:t>schnellsten</a:t>
            </a:r>
            <a:r>
              <a:rPr lang="en-US" sz="1200" b="1" dirty="0">
                <a:latin typeface="Bavro pro" panose="00000500000000000000" pitchFamily="2" charset="0"/>
              </a:rPr>
              <a:t> </a:t>
            </a:r>
            <a:r>
              <a:rPr lang="en-US" sz="1200" b="1" dirty="0" err="1">
                <a:latin typeface="Bavro pro" panose="00000500000000000000" pitchFamily="2" charset="0"/>
              </a:rPr>
              <a:t>wachsende</a:t>
            </a:r>
            <a:r>
              <a:rPr lang="en-US" sz="1200" b="1" dirty="0">
                <a:latin typeface="Bavro pro" panose="00000500000000000000" pitchFamily="2" charset="0"/>
              </a:rPr>
              <a:t> </a:t>
            </a:r>
            <a:r>
              <a:rPr lang="en-US" sz="1200" b="1" dirty="0" err="1">
                <a:latin typeface="Bavro pro" panose="00000500000000000000" pitchFamily="2" charset="0"/>
              </a:rPr>
              <a:t>Programmiersprache</a:t>
            </a:r>
            <a:r>
              <a:rPr lang="en-US" sz="1200" b="1" dirty="0">
                <a:latin typeface="Bavro pro" panose="00000500000000000000" pitchFamily="2" charset="0"/>
              </a:rPr>
              <a:t>.</a:t>
            </a:r>
          </a:p>
          <a:p>
            <a:endParaRPr lang="en-US" sz="1200" b="1" dirty="0">
              <a:latin typeface="Bavro pro" panose="00000500000000000000" pitchFamily="2" charset="0"/>
            </a:endParaRPr>
          </a:p>
          <a:p>
            <a:r>
              <a:rPr lang="en-US" sz="1200" b="1" dirty="0">
                <a:latin typeface="Bavro pro" panose="00000500000000000000" pitchFamily="2" charset="0"/>
              </a:rPr>
              <a:t>Google, Microsoft, IBM, Mozilla, Dropbox </a:t>
            </a:r>
            <a:r>
              <a:rPr lang="en-US" sz="1200" dirty="0" err="1">
                <a:latin typeface="Bavro pro" panose="00000500000000000000" pitchFamily="2" charset="0"/>
              </a:rPr>
              <a:t>arbeiten</a:t>
            </a:r>
            <a:r>
              <a:rPr lang="en-US" sz="1200" dirty="0">
                <a:latin typeface="Bavro pro" panose="00000500000000000000" pitchFamily="2" charset="0"/>
              </a:rPr>
              <a:t> </a:t>
            </a:r>
            <a:r>
              <a:rPr lang="en-US" sz="1200" dirty="0" err="1">
                <a:latin typeface="Bavro pro" panose="00000500000000000000" pitchFamily="2" charset="0"/>
              </a:rPr>
              <a:t>mit</a:t>
            </a:r>
            <a:r>
              <a:rPr lang="en-US" sz="1200" dirty="0">
                <a:latin typeface="Bavro pro" panose="00000500000000000000" pitchFamily="2" charset="0"/>
              </a:rPr>
              <a:t> Python.</a:t>
            </a:r>
          </a:p>
          <a:p>
            <a:endParaRPr lang="en-US" sz="1200" dirty="0">
              <a:latin typeface="Bavro pro" panose="00000500000000000000" pitchFamily="2" charset="0"/>
            </a:endParaRPr>
          </a:p>
          <a:p>
            <a:r>
              <a:rPr lang="en-US" sz="1200" b="1" dirty="0" err="1">
                <a:solidFill>
                  <a:srgbClr val="E72C5B"/>
                </a:solidFill>
                <a:latin typeface="Bavro pro" panose="00000500000000000000" pitchFamily="2" charset="0"/>
              </a:rPr>
              <a:t>Einfach</a:t>
            </a:r>
            <a:r>
              <a:rPr lang="en-US" sz="1200" b="1" dirty="0">
                <a:solidFill>
                  <a:srgbClr val="E72C5B"/>
                </a:solidFill>
                <a:latin typeface="Bavro pro" panose="00000500000000000000" pitchFamily="2" charset="0"/>
              </a:rPr>
              <a:t> </a:t>
            </a:r>
            <a:r>
              <a:rPr lang="en-US" sz="1200" b="1" dirty="0" err="1">
                <a:solidFill>
                  <a:srgbClr val="E72C5B"/>
                </a:solidFill>
                <a:latin typeface="Bavro pro" panose="00000500000000000000" pitchFamily="2" charset="0"/>
              </a:rPr>
              <a:t>zu</a:t>
            </a:r>
            <a:r>
              <a:rPr lang="en-US" sz="1200" b="1" dirty="0">
                <a:solidFill>
                  <a:srgbClr val="E72C5B"/>
                </a:solidFill>
                <a:latin typeface="Bavro pro" panose="00000500000000000000" pitchFamily="2" charset="0"/>
              </a:rPr>
              <a:t> </a:t>
            </a:r>
            <a:r>
              <a:rPr lang="en-US" sz="1200" b="1" dirty="0" err="1">
                <a:solidFill>
                  <a:srgbClr val="E72C5B"/>
                </a:solidFill>
                <a:latin typeface="Bavro pro" panose="00000500000000000000" pitchFamily="2" charset="0"/>
              </a:rPr>
              <a:t>lernen</a:t>
            </a:r>
            <a:r>
              <a:rPr lang="en-US" sz="1200" b="1" dirty="0">
                <a:solidFill>
                  <a:srgbClr val="E72C5B"/>
                </a:solidFill>
                <a:latin typeface="Bavro pro" panose="00000500000000000000" pitchFamily="2" charset="0"/>
              </a:rPr>
              <a:t>!!!</a:t>
            </a:r>
          </a:p>
          <a:p>
            <a:endParaRPr lang="en-US" sz="1200" b="1" dirty="0">
              <a:latin typeface="Bavro pro" panose="00000500000000000000" pitchFamily="2" charset="0"/>
            </a:endParaRPr>
          </a:p>
          <a:p>
            <a:endParaRPr lang="en-US" sz="1200" b="1" dirty="0">
              <a:latin typeface="Bavro pro" panose="00000500000000000000" pitchFamily="2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de-DE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de-D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74230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457200" marR="0" lvl="0" indent="-317499" algn="l" rtl="0">
              <a:spcBef>
                <a:spcPts val="0"/>
              </a:spcBef>
              <a:buClr>
                <a:schemeClr val="dk1"/>
              </a:buClr>
              <a:buSzPts val="1400"/>
              <a:buFont typeface="Calibri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Everyone is welcome: all genders, all experience levels, all ages</a:t>
            </a:r>
          </a:p>
          <a:p>
            <a:pPr marL="457200" marR="0" lvl="0" indent="-317499" algn="l" rtl="0">
              <a:spcBef>
                <a:spcPts val="0"/>
              </a:spcBef>
              <a:buClr>
                <a:schemeClr val="dk1"/>
              </a:buClr>
              <a:buSzPts val="1400"/>
              <a:buFont typeface="Calibri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Diverse professions: UX professionals, IT sys admins, developers, social media specialists, graphics designers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Shape 22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998168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457200" marR="0" lvl="0" indent="-317499" algn="l" rtl="0">
              <a:spcBef>
                <a:spcPts val="0"/>
              </a:spcBef>
              <a:buClr>
                <a:schemeClr val="dk1"/>
              </a:buClr>
              <a:buSzPts val="1400"/>
              <a:buFont typeface="Calibri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Everyone is welcome: all genders, all experience levels, all ages</a:t>
            </a:r>
          </a:p>
          <a:p>
            <a:pPr marL="457200" marR="0" lvl="0" indent="-317499" algn="l" rtl="0">
              <a:spcBef>
                <a:spcPts val="0"/>
              </a:spcBef>
              <a:buClr>
                <a:schemeClr val="dk1"/>
              </a:buClr>
              <a:buSzPts val="1400"/>
              <a:buFont typeface="Calibri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Diverse professions: UX professionals, IT sys admins, developers, social media specialists, graphics designers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Shape 22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712375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472381" y="342900"/>
            <a:ext cx="2211975" cy="1200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8" name="Shape 68"/>
          <p:cNvSpPr>
            <a:spLocks noGrp="1"/>
          </p:cNvSpPr>
          <p:nvPr>
            <p:ph type="pic" idx="2"/>
          </p:nvPr>
        </p:nvSpPr>
        <p:spPr>
          <a:xfrm>
            <a:off x="2915543" y="740569"/>
            <a:ext cx="3471975" cy="365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472381" y="1543050"/>
            <a:ext cx="2211975" cy="285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471488" y="273844"/>
            <a:ext cx="5915025" cy="994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 rot="5400000">
            <a:off x="1797300" y="43407"/>
            <a:ext cx="3263400" cy="59150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 rot="5400000">
            <a:off x="3467663" y="1713994"/>
            <a:ext cx="4359000" cy="147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 rot="5400000">
            <a:off x="467231" y="278044"/>
            <a:ext cx="4359000" cy="4350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2 Up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ctrTitle"/>
          </p:nvPr>
        </p:nvSpPr>
        <p:spPr>
          <a:xfrm>
            <a:off x="514350" y="841772"/>
            <a:ext cx="5829300" cy="1790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ubTitle" idx="1"/>
          </p:nvPr>
        </p:nvSpPr>
        <p:spPr>
          <a:xfrm>
            <a:off x="857250" y="2701528"/>
            <a:ext cx="5143500" cy="124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71488" y="273844"/>
            <a:ext cx="5915025" cy="994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71488" y="1369219"/>
            <a:ext cx="5915025" cy="3263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67916" y="1282304"/>
            <a:ext cx="5915025" cy="213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467916" y="3442098"/>
            <a:ext cx="5915025" cy="1125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71488" y="273844"/>
            <a:ext cx="5915025" cy="994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471488" y="1369219"/>
            <a:ext cx="2914650" cy="3263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3471863" y="1369219"/>
            <a:ext cx="2914650" cy="3263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472381" y="273844"/>
            <a:ext cx="5915025" cy="994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472382" y="1260872"/>
            <a:ext cx="2901150" cy="61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472382" y="1878806"/>
            <a:ext cx="2901150" cy="276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3"/>
          </p:nvPr>
        </p:nvSpPr>
        <p:spPr>
          <a:xfrm>
            <a:off x="3471863" y="1260872"/>
            <a:ext cx="2915550" cy="61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4"/>
          </p:nvPr>
        </p:nvSpPr>
        <p:spPr>
          <a:xfrm>
            <a:off x="3471863" y="1878806"/>
            <a:ext cx="2915550" cy="276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471488" y="273844"/>
            <a:ext cx="5915025" cy="994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472381" y="342900"/>
            <a:ext cx="2211975" cy="1200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2915543" y="740569"/>
            <a:ext cx="3471975" cy="365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254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508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472381" y="1543050"/>
            <a:ext cx="2211975" cy="285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71488" y="273844"/>
            <a:ext cx="5915025" cy="994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71488" y="1369219"/>
            <a:ext cx="5915025" cy="3263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471488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2271713" y="4767263"/>
            <a:ext cx="2314575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48434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fld id="{00000000-1234-1234-1234-123412341234}" type="slidenum">
              <a:rPr lang="de-DE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de-DE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ekGirlsCarrotsZH/Programmieren_Lernen_mit_Python/blob/master/PythonCode_Teil1" TargetMode="External"/><Relationship Id="rId2" Type="http://schemas.openxmlformats.org/officeDocument/2006/relationships/hyperlink" Target="https://github.com/GeekGirlsCarrotsZH/Programmieren_Lernen_mit_Python/wiki/Kursunterlagen-Teil-1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/>
        </p:nvSpPr>
        <p:spPr>
          <a:xfrm>
            <a:off x="-192880" y="3194847"/>
            <a:ext cx="6732900" cy="357300"/>
          </a:xfrm>
          <a:prstGeom prst="rect">
            <a:avLst/>
          </a:prstGeom>
          <a:noFill/>
          <a:ln>
            <a:noFill/>
          </a:ln>
        </p:spPr>
        <p:txBody>
          <a:bodyPr wrap="square" lIns="35700" tIns="35700" rIns="35700" bIns="35700" anchor="ctr" anchorCtr="0">
            <a:noAutofit/>
          </a:bodyPr>
          <a:lstStyle/>
          <a:p>
            <a:pPr marL="258951" indent="-258951" algn="r">
              <a:lnSpc>
                <a:spcPct val="80000"/>
              </a:lnSpc>
            </a:pPr>
            <a:r>
              <a:rPr lang="de-DE" sz="2250" i="1" dirty="0">
                <a:solidFill>
                  <a:srgbClr val="444444"/>
                </a:solidFill>
                <a:latin typeface="Quicksand"/>
                <a:ea typeface="Quicksand"/>
                <a:cs typeface="Quicksand"/>
                <a:sym typeface="Quicksand"/>
              </a:rPr>
              <a:t>für mehr Frauen in der IT</a:t>
            </a:r>
          </a:p>
        </p:txBody>
      </p:sp>
      <p:sp>
        <p:nvSpPr>
          <p:cNvPr id="90" name="Shape 90"/>
          <p:cNvSpPr/>
          <p:nvPr/>
        </p:nvSpPr>
        <p:spPr>
          <a:xfrm>
            <a:off x="640080" y="1658853"/>
            <a:ext cx="5936516" cy="1330200"/>
          </a:xfrm>
          <a:prstGeom prst="rect">
            <a:avLst/>
          </a:prstGeom>
          <a:noFill/>
          <a:ln>
            <a:noFill/>
          </a:ln>
        </p:spPr>
        <p:txBody>
          <a:bodyPr wrap="square" lIns="35700" tIns="35700" rIns="35700" bIns="35700" anchor="ctr" anchorCtr="0">
            <a:noAutofit/>
          </a:bodyPr>
          <a:lstStyle/>
          <a:p>
            <a:pPr algn="r">
              <a:lnSpc>
                <a:spcPct val="90000"/>
              </a:lnSpc>
            </a:pPr>
            <a:r>
              <a:rPr lang="de-DE" sz="4500" b="1" dirty="0">
                <a:solidFill>
                  <a:srgbClr val="444444"/>
                </a:solidFill>
                <a:latin typeface="Bavro pro" panose="00000500000000000000" pitchFamily="2" charset="0"/>
              </a:rPr>
              <a:t>Geek Girls </a:t>
            </a:r>
            <a:r>
              <a:rPr lang="de-DE" sz="4500" b="1" dirty="0">
                <a:solidFill>
                  <a:srgbClr val="E72C5B"/>
                </a:solidFill>
                <a:latin typeface="Bavro pro" panose="00000500000000000000" pitchFamily="2" charset="0"/>
              </a:rPr>
              <a:t>CARROTS</a:t>
            </a:r>
          </a:p>
          <a:p>
            <a:pPr algn="r">
              <a:lnSpc>
                <a:spcPct val="90000"/>
              </a:lnSpc>
            </a:pPr>
            <a:r>
              <a:rPr lang="de-DE" sz="4500" b="1" dirty="0">
                <a:solidFill>
                  <a:srgbClr val="E72C5B"/>
                </a:solidFill>
                <a:latin typeface="Bavro pro" panose="00000500000000000000" pitchFamily="2" charset="0"/>
              </a:rPr>
              <a:t>ZURICH</a:t>
            </a:r>
          </a:p>
        </p:txBody>
      </p:sp>
      <p:sp>
        <p:nvSpPr>
          <p:cNvPr id="91" name="Shape 91"/>
          <p:cNvSpPr txBox="1"/>
          <p:nvPr/>
        </p:nvSpPr>
        <p:spPr>
          <a:xfrm>
            <a:off x="2338266" y="3757941"/>
            <a:ext cx="129900" cy="216300"/>
          </a:xfrm>
          <a:prstGeom prst="rect">
            <a:avLst/>
          </a:prstGeom>
          <a:noFill/>
          <a:ln>
            <a:noFill/>
          </a:ln>
        </p:spPr>
        <p:txBody>
          <a:bodyPr wrap="square" lIns="64275" tIns="32125" rIns="64275" bIns="32125" anchor="t" anchorCtr="0">
            <a:noAutofit/>
          </a:bodyPr>
          <a:lstStyle/>
          <a:p>
            <a:endParaRPr sz="984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6A8F51-F66C-4276-9D50-83A337AB2D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4805"/>
          <a:stretch/>
        </p:blipFill>
        <p:spPr>
          <a:xfrm>
            <a:off x="5467124" y="416191"/>
            <a:ext cx="1018032" cy="104216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86FCE9-2200-494F-8F48-6BB84AA5B0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007" r="31928"/>
          <a:stretch/>
        </p:blipFill>
        <p:spPr>
          <a:xfrm>
            <a:off x="0" y="-64008"/>
            <a:ext cx="1024128" cy="524865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/>
        </p:nvSpPr>
        <p:spPr>
          <a:xfrm>
            <a:off x="240092" y="404318"/>
            <a:ext cx="6673500" cy="1017000"/>
          </a:xfrm>
          <a:prstGeom prst="rect">
            <a:avLst/>
          </a:prstGeom>
          <a:noFill/>
          <a:ln>
            <a:noFill/>
          </a:ln>
        </p:spPr>
        <p:txBody>
          <a:bodyPr wrap="square" lIns="64275" tIns="32125" rIns="64275" bIns="32125" anchor="t" anchorCtr="0">
            <a:noAutofit/>
          </a:bodyPr>
          <a:lstStyle/>
          <a:p>
            <a:pPr algn="ctr"/>
            <a:endParaRPr sz="3094" b="1">
              <a:solidFill>
                <a:srgbClr val="E36C0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8" name="Shape 98"/>
          <p:cNvPicPr preferRelativeResize="0"/>
          <p:nvPr/>
        </p:nvPicPr>
        <p:blipFill rotWithShape="1">
          <a:blip r:embed="rId3">
            <a:alphaModFix/>
          </a:blip>
          <a:srcRect t="37723" r="4937" b="2795"/>
          <a:stretch/>
        </p:blipFill>
        <p:spPr>
          <a:xfrm>
            <a:off x="-22993" y="-10712"/>
            <a:ext cx="6880993" cy="285809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Shape 99"/>
          <p:cNvSpPr/>
          <p:nvPr/>
        </p:nvSpPr>
        <p:spPr>
          <a:xfrm>
            <a:off x="2590755" y="172450"/>
            <a:ext cx="4331427" cy="630900"/>
          </a:xfrm>
          <a:prstGeom prst="rect">
            <a:avLst/>
          </a:prstGeom>
          <a:solidFill>
            <a:srgbClr val="FFFFFF">
              <a:alpha val="76860"/>
            </a:srgbClr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ctr"/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2953511" y="172461"/>
            <a:ext cx="3845727" cy="630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/>
            <a:r>
              <a:rPr lang="de-DE" sz="3000" b="1" dirty="0">
                <a:solidFill>
                  <a:srgbClr val="3F3F3F"/>
                </a:solidFill>
                <a:latin typeface="Bavro pro" panose="00000500000000000000" pitchFamily="2" charset="0"/>
              </a:rPr>
              <a:t>Geek Girls </a:t>
            </a:r>
            <a:r>
              <a:rPr lang="de-DE" sz="3000" b="1" dirty="0">
                <a:solidFill>
                  <a:srgbClr val="E72C5B"/>
                </a:solidFill>
                <a:latin typeface="Bavro pro" panose="00000500000000000000" pitchFamily="2" charset="0"/>
              </a:rPr>
              <a:t>CARROTS</a:t>
            </a:r>
          </a:p>
        </p:txBody>
      </p:sp>
      <p:sp>
        <p:nvSpPr>
          <p:cNvPr id="102" name="Shape 102"/>
          <p:cNvSpPr txBox="1"/>
          <p:nvPr/>
        </p:nvSpPr>
        <p:spPr>
          <a:xfrm>
            <a:off x="366328" y="3009318"/>
            <a:ext cx="4211100" cy="49437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Clr>
                <a:srgbClr val="3F3F3F"/>
              </a:buClr>
              <a:buSzPts val="1600"/>
            </a:pPr>
            <a:r>
              <a:rPr lang="de-DE" sz="1800" b="1" dirty="0">
                <a:solidFill>
                  <a:srgbClr val="3F3F3F"/>
                </a:solidFill>
                <a:latin typeface="Bavro pro" panose="00000500000000000000" pitchFamily="2" charset="0"/>
              </a:rPr>
              <a:t>Internationale Freiwilligenorganisation</a:t>
            </a:r>
          </a:p>
        </p:txBody>
      </p:sp>
      <p:grpSp>
        <p:nvGrpSpPr>
          <p:cNvPr id="11" name="Shape 154">
            <a:extLst>
              <a:ext uri="{FF2B5EF4-FFF2-40B4-BE49-F238E27FC236}">
                <a16:creationId xmlns:a16="http://schemas.microsoft.com/office/drawing/2014/main" id="{34521364-ED3F-4889-9F5E-1F0A8021276B}"/>
              </a:ext>
            </a:extLst>
          </p:cNvPr>
          <p:cNvGrpSpPr/>
          <p:nvPr/>
        </p:nvGrpSpPr>
        <p:grpSpPr>
          <a:xfrm>
            <a:off x="4573588" y="3009318"/>
            <a:ext cx="1449600" cy="714054"/>
            <a:chOff x="-333875" y="3580500"/>
            <a:chExt cx="1449600" cy="714054"/>
          </a:xfrm>
        </p:grpSpPr>
        <p:sp>
          <p:nvSpPr>
            <p:cNvPr id="12" name="Shape 155">
              <a:extLst>
                <a:ext uri="{FF2B5EF4-FFF2-40B4-BE49-F238E27FC236}">
                  <a16:creationId xmlns:a16="http://schemas.microsoft.com/office/drawing/2014/main" id="{653E13D5-E2D9-4426-9EF3-308707167E0C}"/>
                </a:ext>
              </a:extLst>
            </p:cNvPr>
            <p:cNvSpPr txBox="1"/>
            <p:nvPr/>
          </p:nvSpPr>
          <p:spPr>
            <a:xfrm>
              <a:off x="-333875" y="3580500"/>
              <a:ext cx="1449600" cy="6429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algn="ctr"/>
              <a:r>
                <a:rPr lang="de-DE" sz="1800" b="1" dirty="0">
                  <a:solidFill>
                    <a:srgbClr val="E72C5B"/>
                  </a:solidFill>
                  <a:latin typeface="Bavro pro" panose="00000500000000000000" pitchFamily="2" charset="0"/>
                </a:rPr>
                <a:t>15</a:t>
              </a:r>
            </a:p>
          </p:txBody>
        </p:sp>
        <p:sp>
          <p:nvSpPr>
            <p:cNvPr id="13" name="Shape 156">
              <a:extLst>
                <a:ext uri="{FF2B5EF4-FFF2-40B4-BE49-F238E27FC236}">
                  <a16:creationId xmlns:a16="http://schemas.microsoft.com/office/drawing/2014/main" id="{DF9CCFED-A498-42ED-9DDC-400B8070A861}"/>
                </a:ext>
              </a:extLst>
            </p:cNvPr>
            <p:cNvSpPr txBox="1"/>
            <p:nvPr/>
          </p:nvSpPr>
          <p:spPr>
            <a:xfrm>
              <a:off x="-149075" y="3902154"/>
              <a:ext cx="1264800" cy="3924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algn="ctr"/>
              <a:r>
                <a:rPr lang="de-DE" sz="1800" dirty="0">
                  <a:solidFill>
                    <a:schemeClr val="dk1"/>
                  </a:solidFill>
                  <a:latin typeface="Bavro pro" panose="00000500000000000000" pitchFamily="2" charset="0"/>
                </a:rPr>
                <a:t>Länder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74A913C-3D0C-46AB-8AC0-402944695DD2}"/>
              </a:ext>
            </a:extLst>
          </p:cNvPr>
          <p:cNvSpPr/>
          <p:nvPr/>
        </p:nvSpPr>
        <p:spPr>
          <a:xfrm>
            <a:off x="366328" y="3537861"/>
            <a:ext cx="4981872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de-DE" sz="1800" dirty="0">
                <a:solidFill>
                  <a:schemeClr val="dk1"/>
                </a:solidFill>
                <a:latin typeface="Bavro pro" panose="00000500000000000000" pitchFamily="2" charset="0"/>
              </a:rPr>
              <a:t>Vorträge &amp; Networking</a:t>
            </a:r>
          </a:p>
          <a:p>
            <a:pPr lvl="0" algn="just"/>
            <a:endParaRPr lang="de-DE" sz="1000" dirty="0">
              <a:solidFill>
                <a:schemeClr val="dk1"/>
              </a:solidFill>
              <a:latin typeface="Bavro pro" panose="00000500000000000000" pitchFamily="2" charset="0"/>
            </a:endParaRPr>
          </a:p>
          <a:p>
            <a:pPr lvl="0" algn="just"/>
            <a:r>
              <a:rPr lang="de-DE" sz="1800" dirty="0">
                <a:solidFill>
                  <a:schemeClr val="dk1"/>
                </a:solidFill>
                <a:latin typeface="Bavro pro" panose="00000500000000000000" pitchFamily="2" charset="0"/>
              </a:rPr>
              <a:t>Workshops</a:t>
            </a:r>
          </a:p>
          <a:p>
            <a:pPr lvl="0" algn="just"/>
            <a:endParaRPr lang="de-DE" sz="1000" dirty="0">
              <a:solidFill>
                <a:schemeClr val="dk1"/>
              </a:solidFill>
              <a:latin typeface="Bavro pro" panose="00000500000000000000" pitchFamily="2" charset="0"/>
            </a:endParaRPr>
          </a:p>
          <a:p>
            <a:pPr lvl="0" algn="just"/>
            <a:r>
              <a:rPr lang="de-DE" sz="1800" dirty="0">
                <a:solidFill>
                  <a:schemeClr val="dk1"/>
                </a:solidFill>
                <a:latin typeface="Bavro pro" panose="00000500000000000000" pitchFamily="2" charset="0"/>
              </a:rPr>
              <a:t>Hilfe beim Bewerbungsprozess</a:t>
            </a:r>
          </a:p>
        </p:txBody>
      </p:sp>
      <p:sp>
        <p:nvSpPr>
          <p:cNvPr id="14" name="Shape 156">
            <a:extLst>
              <a:ext uri="{FF2B5EF4-FFF2-40B4-BE49-F238E27FC236}">
                <a16:creationId xmlns:a16="http://schemas.microsoft.com/office/drawing/2014/main" id="{3B5FA26C-9675-45F6-978B-5AA13969B703}"/>
              </a:ext>
            </a:extLst>
          </p:cNvPr>
          <p:cNvSpPr txBox="1"/>
          <p:nvPr/>
        </p:nvSpPr>
        <p:spPr>
          <a:xfrm>
            <a:off x="4446532" y="4045026"/>
            <a:ext cx="1780532" cy="392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algn="ctr"/>
            <a:r>
              <a:rPr lang="de-DE" sz="1800" b="1" dirty="0">
                <a:solidFill>
                  <a:srgbClr val="E72C5B"/>
                </a:solidFill>
                <a:latin typeface="Bavro pro" panose="00000500000000000000" pitchFamily="2" charset="0"/>
              </a:rPr>
              <a:t>Gratis &amp; offen für alle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/>
        </p:nvSpPr>
        <p:spPr>
          <a:xfrm>
            <a:off x="4272403" y="172450"/>
            <a:ext cx="2576628" cy="630900"/>
          </a:xfrm>
          <a:prstGeom prst="rect">
            <a:avLst/>
          </a:prstGeom>
          <a:solidFill>
            <a:srgbClr val="FFFFFF">
              <a:alpha val="76860"/>
            </a:srgbClr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ctr"/>
            <a:endParaRPr sz="1800">
              <a:solidFill>
                <a:srgbClr val="E72C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Shape 263"/>
          <p:cNvSpPr/>
          <p:nvPr/>
        </p:nvSpPr>
        <p:spPr>
          <a:xfrm>
            <a:off x="4509713" y="172461"/>
            <a:ext cx="2088357" cy="630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indent="-69850" algn="r">
              <a:buSzPts val="1100"/>
            </a:pPr>
            <a:r>
              <a:rPr lang="de-DE" sz="3000" b="1" dirty="0">
                <a:solidFill>
                  <a:srgbClr val="E72C5B"/>
                </a:solidFill>
                <a:latin typeface="Bavro pro" panose="00000500000000000000" pitchFamily="2" charset="0"/>
              </a:rPr>
              <a:t>Tutoren</a:t>
            </a:r>
          </a:p>
        </p:txBody>
      </p:sp>
      <p:pic>
        <p:nvPicPr>
          <p:cNvPr id="3076" name="Picture 4" descr="image2018-2-5_19-49-57.png">
            <a:extLst>
              <a:ext uri="{FF2B5EF4-FFF2-40B4-BE49-F238E27FC236}">
                <a16:creationId xmlns:a16="http://schemas.microsoft.com/office/drawing/2014/main" id="{C6739693-7A00-4E02-8CD2-CA53CE77B4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358"/>
          <a:stretch/>
        </p:blipFill>
        <p:spPr bwMode="auto">
          <a:xfrm>
            <a:off x="1024464" y="941255"/>
            <a:ext cx="1813589" cy="2681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Shape 262">
            <a:extLst>
              <a:ext uri="{FF2B5EF4-FFF2-40B4-BE49-F238E27FC236}">
                <a16:creationId xmlns:a16="http://schemas.microsoft.com/office/drawing/2014/main" id="{E511EFEC-3063-4A78-8129-B5E052AC1988}"/>
              </a:ext>
            </a:extLst>
          </p:cNvPr>
          <p:cNvSpPr/>
          <p:nvPr/>
        </p:nvSpPr>
        <p:spPr>
          <a:xfrm>
            <a:off x="1024128" y="2991674"/>
            <a:ext cx="1821895" cy="630900"/>
          </a:xfrm>
          <a:prstGeom prst="rect">
            <a:avLst/>
          </a:prstGeom>
          <a:solidFill>
            <a:srgbClr val="FFFFFF">
              <a:alpha val="76860"/>
            </a:srgbClr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ctr"/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Shape 101">
            <a:extLst>
              <a:ext uri="{FF2B5EF4-FFF2-40B4-BE49-F238E27FC236}">
                <a16:creationId xmlns:a16="http://schemas.microsoft.com/office/drawing/2014/main" id="{202F6A03-2FE1-400E-A4C8-8C0C76A0A58B}"/>
              </a:ext>
            </a:extLst>
          </p:cNvPr>
          <p:cNvSpPr/>
          <p:nvPr/>
        </p:nvSpPr>
        <p:spPr>
          <a:xfrm>
            <a:off x="1086903" y="3084086"/>
            <a:ext cx="1813589" cy="443362"/>
          </a:xfrm>
          <a:prstGeom prst="rect">
            <a:avLst/>
          </a:prstGeom>
          <a:noFill/>
          <a:ln w="12700" cap="rnd">
            <a:noFill/>
          </a:ln>
          <a:effectLst/>
        </p:spPr>
        <p:txBody>
          <a:bodyPr wrap="square" lIns="91425" tIns="45700" rIns="91425" bIns="457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1600" b="1" dirty="0">
                <a:solidFill>
                  <a:srgbClr val="3F3F3F"/>
                </a:solidFill>
                <a:latin typeface="Bavro pro" panose="00000500000000000000" pitchFamily="2" charset="0"/>
              </a:rPr>
              <a:t>Susanne</a:t>
            </a:r>
            <a:r>
              <a:rPr lang="en-US" sz="1600" dirty="0">
                <a:solidFill>
                  <a:srgbClr val="3F3F3F"/>
                </a:solidFill>
                <a:latin typeface="Bavro pro" panose="00000500000000000000" pitchFamily="2" charset="0"/>
              </a:rPr>
              <a:t> Müller</a:t>
            </a:r>
            <a:endParaRPr sz="1600" dirty="0">
              <a:solidFill>
                <a:srgbClr val="3F3F3F"/>
              </a:solidFill>
              <a:latin typeface="Bavro pro" panose="00000500000000000000" pitchFamily="2" charset="0"/>
            </a:endParaRPr>
          </a:p>
        </p:txBody>
      </p:sp>
      <p:pic>
        <p:nvPicPr>
          <p:cNvPr id="3082" name="Picture 10" descr="Bewerbungsfoto.jpg">
            <a:extLst>
              <a:ext uri="{FF2B5EF4-FFF2-40B4-BE49-F238E27FC236}">
                <a16:creationId xmlns:a16="http://schemas.microsoft.com/office/drawing/2014/main" id="{D2A37FD0-A9F6-4C1C-81C9-EF001942AB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8"/>
          <a:stretch/>
        </p:blipFill>
        <p:spPr bwMode="auto">
          <a:xfrm>
            <a:off x="2795713" y="940511"/>
            <a:ext cx="2088356" cy="2681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Shape 262">
            <a:extLst>
              <a:ext uri="{FF2B5EF4-FFF2-40B4-BE49-F238E27FC236}">
                <a16:creationId xmlns:a16="http://schemas.microsoft.com/office/drawing/2014/main" id="{93F890FA-7432-4B8B-B042-FB9E4937333F}"/>
              </a:ext>
            </a:extLst>
          </p:cNvPr>
          <p:cNvSpPr/>
          <p:nvPr/>
        </p:nvSpPr>
        <p:spPr>
          <a:xfrm>
            <a:off x="2793364" y="2991423"/>
            <a:ext cx="2088356" cy="630900"/>
          </a:xfrm>
          <a:prstGeom prst="rect">
            <a:avLst/>
          </a:prstGeom>
          <a:solidFill>
            <a:srgbClr val="FFFFFF">
              <a:alpha val="76860"/>
            </a:srgbClr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ctr"/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Shape 101">
            <a:extLst>
              <a:ext uri="{FF2B5EF4-FFF2-40B4-BE49-F238E27FC236}">
                <a16:creationId xmlns:a16="http://schemas.microsoft.com/office/drawing/2014/main" id="{5BED9658-B833-4EF9-AF2A-51D4B3B283AC}"/>
              </a:ext>
            </a:extLst>
          </p:cNvPr>
          <p:cNvSpPr/>
          <p:nvPr/>
        </p:nvSpPr>
        <p:spPr>
          <a:xfrm>
            <a:off x="3148640" y="3121332"/>
            <a:ext cx="1617441" cy="370226"/>
          </a:xfrm>
          <a:prstGeom prst="rect">
            <a:avLst/>
          </a:prstGeom>
          <a:noFill/>
          <a:ln w="12700" cap="rnd">
            <a:noFill/>
          </a:ln>
          <a:effectLst/>
        </p:spPr>
        <p:txBody>
          <a:bodyPr wrap="square" lIns="91425" tIns="45700" rIns="91425" bIns="457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1600" b="1" dirty="0">
                <a:solidFill>
                  <a:srgbClr val="3F3F3F"/>
                </a:solidFill>
                <a:latin typeface="Bavro pro" panose="00000500000000000000" pitchFamily="2" charset="0"/>
              </a:rPr>
              <a:t>Alma</a:t>
            </a:r>
            <a:r>
              <a:rPr lang="en-US" sz="1600" dirty="0">
                <a:solidFill>
                  <a:srgbClr val="3F3F3F"/>
                </a:solidFill>
                <a:latin typeface="Bavro pro" panose="00000500000000000000" pitchFamily="2" charset="0"/>
              </a:rPr>
              <a:t> </a:t>
            </a:r>
            <a:r>
              <a:rPr lang="en-US" sz="1600" dirty="0" err="1">
                <a:solidFill>
                  <a:srgbClr val="3F3F3F"/>
                </a:solidFill>
                <a:latin typeface="Bavro pro" panose="00000500000000000000" pitchFamily="2" charset="0"/>
              </a:rPr>
              <a:t>Karalic</a:t>
            </a:r>
            <a:endParaRPr sz="1600" dirty="0">
              <a:solidFill>
                <a:srgbClr val="3F3F3F"/>
              </a:solidFill>
              <a:latin typeface="Bavro pro" panose="00000500000000000000" pitchFamily="2" charset="0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55A87DEC-5083-4FB0-97EE-3B010B19A81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007" r="31928"/>
          <a:stretch/>
        </p:blipFill>
        <p:spPr>
          <a:xfrm>
            <a:off x="0" y="-64008"/>
            <a:ext cx="1024128" cy="52486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9744AA-A3F1-4FCC-83AB-2C5A461F2C5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302"/>
          <a:stretch/>
        </p:blipFill>
        <p:spPr>
          <a:xfrm>
            <a:off x="4894097" y="939860"/>
            <a:ext cx="1958812" cy="2681160"/>
          </a:xfrm>
          <a:prstGeom prst="rect">
            <a:avLst/>
          </a:prstGeom>
        </p:spPr>
      </p:pic>
      <p:sp>
        <p:nvSpPr>
          <p:cNvPr id="28" name="Shape 262">
            <a:extLst>
              <a:ext uri="{FF2B5EF4-FFF2-40B4-BE49-F238E27FC236}">
                <a16:creationId xmlns:a16="http://schemas.microsoft.com/office/drawing/2014/main" id="{D13B7225-F443-4905-881C-E39043331D32}"/>
              </a:ext>
            </a:extLst>
          </p:cNvPr>
          <p:cNvSpPr/>
          <p:nvPr/>
        </p:nvSpPr>
        <p:spPr>
          <a:xfrm>
            <a:off x="4889690" y="2991172"/>
            <a:ext cx="1968310" cy="630900"/>
          </a:xfrm>
          <a:prstGeom prst="rect">
            <a:avLst/>
          </a:prstGeom>
          <a:solidFill>
            <a:srgbClr val="FFFFFF">
              <a:alpha val="76860"/>
            </a:srgbClr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ctr"/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Shape 101">
            <a:extLst>
              <a:ext uri="{FF2B5EF4-FFF2-40B4-BE49-F238E27FC236}">
                <a16:creationId xmlns:a16="http://schemas.microsoft.com/office/drawing/2014/main" id="{97B840AC-67B4-4170-87E7-C445D4F472A2}"/>
              </a:ext>
            </a:extLst>
          </p:cNvPr>
          <p:cNvSpPr/>
          <p:nvPr/>
        </p:nvSpPr>
        <p:spPr>
          <a:xfrm>
            <a:off x="4931015" y="3121332"/>
            <a:ext cx="1958811" cy="364165"/>
          </a:xfrm>
          <a:prstGeom prst="rect">
            <a:avLst/>
          </a:prstGeom>
          <a:noFill/>
          <a:ln w="12700" cap="rnd">
            <a:noFill/>
          </a:ln>
          <a:effectLst/>
        </p:spPr>
        <p:txBody>
          <a:bodyPr wrap="square" lIns="91425" tIns="45700" rIns="91425" bIns="457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1600" b="1" dirty="0">
                <a:solidFill>
                  <a:srgbClr val="3F3F3F"/>
                </a:solidFill>
                <a:latin typeface="Bavro pro" panose="00000500000000000000" pitchFamily="2" charset="0"/>
              </a:rPr>
              <a:t>Marijke</a:t>
            </a:r>
            <a:r>
              <a:rPr lang="en-US" sz="1600" dirty="0">
                <a:solidFill>
                  <a:srgbClr val="3F3F3F"/>
                </a:solidFill>
                <a:latin typeface="Bavro pro" panose="00000500000000000000" pitchFamily="2" charset="0"/>
              </a:rPr>
              <a:t> </a:t>
            </a:r>
            <a:r>
              <a:rPr lang="en-US" sz="1600" dirty="0" err="1">
                <a:solidFill>
                  <a:srgbClr val="3F3F3F"/>
                </a:solidFill>
                <a:latin typeface="Bavro pro" panose="00000500000000000000" pitchFamily="2" charset="0"/>
              </a:rPr>
              <a:t>Habermann</a:t>
            </a:r>
            <a:endParaRPr sz="1600" dirty="0">
              <a:solidFill>
                <a:srgbClr val="3F3F3F"/>
              </a:solidFill>
              <a:latin typeface="Bavro pro" panose="00000500000000000000" pitchFamily="2" charset="0"/>
            </a:endParaRPr>
          </a:p>
        </p:txBody>
      </p:sp>
      <p:sp>
        <p:nvSpPr>
          <p:cNvPr id="32" name="Shape 263">
            <a:extLst>
              <a:ext uri="{FF2B5EF4-FFF2-40B4-BE49-F238E27FC236}">
                <a16:creationId xmlns:a16="http://schemas.microsoft.com/office/drawing/2014/main" id="{76018019-DAB7-4870-8CD7-4B1E5499C389}"/>
              </a:ext>
            </a:extLst>
          </p:cNvPr>
          <p:cNvSpPr/>
          <p:nvPr/>
        </p:nvSpPr>
        <p:spPr>
          <a:xfrm>
            <a:off x="434275" y="3886795"/>
            <a:ext cx="5989449" cy="630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indent="-69850" algn="r">
              <a:buSzPts val="1100"/>
            </a:pPr>
            <a:r>
              <a:rPr lang="de-DE" sz="2500" b="1" u="sng" dirty="0">
                <a:solidFill>
                  <a:srgbClr val="E72C5B"/>
                </a:solidFill>
                <a:latin typeface="Bavro pro" panose="00000500000000000000" pitchFamily="2" charset="0"/>
              </a:rPr>
              <a:t>Programmieren Lernen mit Python</a:t>
            </a:r>
          </a:p>
        </p:txBody>
      </p:sp>
    </p:spTree>
    <p:extLst>
      <p:ext uri="{BB962C8B-B14F-4D97-AF65-F5344CB8AC3E}">
        <p14:creationId xmlns:p14="http://schemas.microsoft.com/office/powerpoint/2010/main" val="3847520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63">
            <a:extLst>
              <a:ext uri="{FF2B5EF4-FFF2-40B4-BE49-F238E27FC236}">
                <a16:creationId xmlns:a16="http://schemas.microsoft.com/office/drawing/2014/main" id="{4350D914-EC06-4895-9C27-CE51C338242B}"/>
              </a:ext>
            </a:extLst>
          </p:cNvPr>
          <p:cNvSpPr/>
          <p:nvPr/>
        </p:nvSpPr>
        <p:spPr>
          <a:xfrm>
            <a:off x="3172968" y="172461"/>
            <a:ext cx="3425103" cy="630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indent="-69850" algn="r">
              <a:buSzPts val="1100"/>
            </a:pPr>
            <a:r>
              <a:rPr lang="de-DE" sz="3000" b="1" dirty="0">
                <a:solidFill>
                  <a:srgbClr val="E72C5B"/>
                </a:solidFill>
                <a:latin typeface="Bavro pro" panose="00000500000000000000" pitchFamily="2" charset="0"/>
              </a:rPr>
              <a:t>Was ist Python?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5C035A-D5B9-4C8F-A2FE-F7EA416A25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07" r="31928"/>
          <a:stretch/>
        </p:blipFill>
        <p:spPr>
          <a:xfrm>
            <a:off x="0" y="-64008"/>
            <a:ext cx="1024128" cy="52486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521EF8-D557-4AE0-9193-D6F5DDBDC426}"/>
              </a:ext>
            </a:extLst>
          </p:cNvPr>
          <p:cNvSpPr txBox="1"/>
          <p:nvPr/>
        </p:nvSpPr>
        <p:spPr>
          <a:xfrm>
            <a:off x="1124712" y="701040"/>
            <a:ext cx="5733288" cy="4016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err="1">
                <a:latin typeface="Bavro pro" panose="00000500000000000000" pitchFamily="2" charset="0"/>
              </a:rPr>
              <a:t>Programmiersprache</a:t>
            </a:r>
            <a:endParaRPr lang="en-US" sz="1800" b="1" dirty="0">
              <a:latin typeface="Bavro pro" panose="00000500000000000000" pitchFamily="2" charset="0"/>
            </a:endParaRPr>
          </a:p>
          <a:p>
            <a:endParaRPr lang="en-US" sz="1800" b="1" dirty="0">
              <a:latin typeface="Bavro pro" panose="00000500000000000000" pitchFamily="2" charset="0"/>
            </a:endParaRPr>
          </a:p>
          <a:p>
            <a:r>
              <a:rPr lang="en-US" sz="1800" b="1" dirty="0" err="1">
                <a:latin typeface="Bavro pro" panose="00000500000000000000" pitchFamily="2" charset="0"/>
              </a:rPr>
              <a:t>Interpretierte</a:t>
            </a:r>
            <a:r>
              <a:rPr lang="en-US" sz="1800" b="1" dirty="0">
                <a:latin typeface="Bavro pro" panose="00000500000000000000" pitchFamily="2" charset="0"/>
              </a:rPr>
              <a:t> </a:t>
            </a:r>
            <a:r>
              <a:rPr lang="en-US" sz="1800" b="1" dirty="0" err="1">
                <a:latin typeface="Bavro pro" panose="00000500000000000000" pitchFamily="2" charset="0"/>
              </a:rPr>
              <a:t>Sprache</a:t>
            </a:r>
            <a:endParaRPr lang="en-US" sz="1800" b="1" dirty="0">
              <a:latin typeface="Bavro pro" panose="00000500000000000000" pitchFamily="2" charset="0"/>
            </a:endParaRPr>
          </a:p>
          <a:p>
            <a:endParaRPr lang="en-US" sz="1800" b="1" dirty="0">
              <a:latin typeface="Bavro pro" panose="00000500000000000000" pitchFamily="2" charset="0"/>
            </a:endParaRPr>
          </a:p>
          <a:p>
            <a:endParaRPr lang="en-US" sz="1500" b="1" dirty="0">
              <a:solidFill>
                <a:srgbClr val="E72C5B"/>
              </a:solidFill>
              <a:latin typeface="Bavro pro" panose="00000500000000000000" pitchFamily="2" charset="0"/>
            </a:endParaRPr>
          </a:p>
          <a:p>
            <a:r>
              <a:rPr lang="en-US" sz="3000" b="1" dirty="0" err="1">
                <a:solidFill>
                  <a:srgbClr val="E72C5B"/>
                </a:solidFill>
                <a:latin typeface="Bavro pro" panose="00000500000000000000" pitchFamily="2" charset="0"/>
              </a:rPr>
              <a:t>Wieso</a:t>
            </a:r>
            <a:r>
              <a:rPr lang="en-US" sz="3000" b="1" dirty="0">
                <a:solidFill>
                  <a:srgbClr val="E72C5B"/>
                </a:solidFill>
                <a:latin typeface="Bavro pro" panose="00000500000000000000" pitchFamily="2" charset="0"/>
              </a:rPr>
              <a:t> Python?</a:t>
            </a:r>
          </a:p>
          <a:p>
            <a:endParaRPr lang="en-US" sz="1800" b="1" dirty="0">
              <a:latin typeface="Bavro pro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 err="1">
                <a:latin typeface="Bavro pro" panose="00000500000000000000" pitchFamily="2" charset="0"/>
              </a:rPr>
              <a:t>Vielseitig</a:t>
            </a:r>
            <a:r>
              <a:rPr lang="en-US" sz="1800" b="1" dirty="0">
                <a:latin typeface="Bavro pro" panose="00000500000000000000" pitchFamily="2" charset="0"/>
              </a:rPr>
              <a:t>: </a:t>
            </a:r>
            <a:r>
              <a:rPr lang="en-US" sz="1800" dirty="0">
                <a:latin typeface="Bavro pro" panose="00000500000000000000" pitchFamily="2" charset="0"/>
              </a:rPr>
              <a:t>Web Development, Data Science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0" b="1" dirty="0">
              <a:latin typeface="Bavro pro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Bavro pro" panose="00000500000000000000" pitchFamily="2" charset="0"/>
              </a:rPr>
              <a:t>Am </a:t>
            </a:r>
            <a:r>
              <a:rPr lang="en-US" sz="1800" b="1" dirty="0" err="1">
                <a:latin typeface="Bavro pro" panose="00000500000000000000" pitchFamily="2" charset="0"/>
              </a:rPr>
              <a:t>schnellsten</a:t>
            </a:r>
            <a:r>
              <a:rPr lang="en-US" sz="1800" b="1" dirty="0">
                <a:latin typeface="Bavro pro" panose="00000500000000000000" pitchFamily="2" charset="0"/>
              </a:rPr>
              <a:t> </a:t>
            </a:r>
            <a:r>
              <a:rPr lang="en-US" sz="1800" b="1" dirty="0" err="1">
                <a:latin typeface="Bavro pro" panose="00000500000000000000" pitchFamily="2" charset="0"/>
              </a:rPr>
              <a:t>wachsende</a:t>
            </a:r>
            <a:r>
              <a:rPr lang="en-US" sz="1800" b="1" dirty="0">
                <a:latin typeface="Bavro pro" panose="00000500000000000000" pitchFamily="2" charset="0"/>
              </a:rPr>
              <a:t> </a:t>
            </a:r>
            <a:r>
              <a:rPr lang="en-US" sz="1800" b="1" dirty="0" err="1">
                <a:latin typeface="Bavro pro" panose="00000500000000000000" pitchFamily="2" charset="0"/>
              </a:rPr>
              <a:t>Programmiersprache</a:t>
            </a:r>
            <a:r>
              <a:rPr lang="en-US" sz="1800" b="1" dirty="0">
                <a:latin typeface="Bavro pro" panose="00000500000000000000" pitchFamily="2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0" b="1" dirty="0">
              <a:latin typeface="Bavro pro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Bavro pro" panose="00000500000000000000" pitchFamily="2" charset="0"/>
              </a:rPr>
              <a:t>Google, Microsoft, IBM, Mozilla, Dropbox </a:t>
            </a:r>
            <a:r>
              <a:rPr lang="en-US" sz="1800" dirty="0" err="1">
                <a:latin typeface="Bavro pro" panose="00000500000000000000" pitchFamily="2" charset="0"/>
              </a:rPr>
              <a:t>arbeiten</a:t>
            </a:r>
            <a:r>
              <a:rPr lang="en-US" sz="1800" dirty="0">
                <a:latin typeface="Bavro pro" panose="00000500000000000000" pitchFamily="2" charset="0"/>
              </a:rPr>
              <a:t> </a:t>
            </a:r>
            <a:r>
              <a:rPr lang="en-US" sz="1800" dirty="0" err="1">
                <a:latin typeface="Bavro pro" panose="00000500000000000000" pitchFamily="2" charset="0"/>
              </a:rPr>
              <a:t>mit</a:t>
            </a:r>
            <a:r>
              <a:rPr lang="en-US" sz="1800" dirty="0">
                <a:latin typeface="Bavro pro" panose="00000500000000000000" pitchFamily="2" charset="0"/>
              </a:rPr>
              <a:t> Python.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0" dirty="0">
              <a:latin typeface="Bavro pro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 err="1">
                <a:solidFill>
                  <a:srgbClr val="E72C5B"/>
                </a:solidFill>
                <a:latin typeface="Bavro pro" panose="00000500000000000000" pitchFamily="2" charset="0"/>
              </a:rPr>
              <a:t>Einfach</a:t>
            </a:r>
            <a:r>
              <a:rPr lang="en-US" sz="1800" b="1" dirty="0">
                <a:solidFill>
                  <a:srgbClr val="E72C5B"/>
                </a:solidFill>
                <a:latin typeface="Bavro pro" panose="00000500000000000000" pitchFamily="2" charset="0"/>
              </a:rPr>
              <a:t> </a:t>
            </a:r>
            <a:r>
              <a:rPr lang="en-US" sz="1800" b="1" dirty="0" err="1">
                <a:solidFill>
                  <a:srgbClr val="E72C5B"/>
                </a:solidFill>
                <a:latin typeface="Bavro pro" panose="00000500000000000000" pitchFamily="2" charset="0"/>
              </a:rPr>
              <a:t>zu</a:t>
            </a:r>
            <a:r>
              <a:rPr lang="en-US" sz="1800" b="1" dirty="0">
                <a:solidFill>
                  <a:srgbClr val="E72C5B"/>
                </a:solidFill>
                <a:latin typeface="Bavro pro" panose="00000500000000000000" pitchFamily="2" charset="0"/>
              </a:rPr>
              <a:t> </a:t>
            </a:r>
            <a:r>
              <a:rPr lang="en-US" sz="1800" b="1" dirty="0" err="1">
                <a:solidFill>
                  <a:srgbClr val="E72C5B"/>
                </a:solidFill>
                <a:latin typeface="Bavro pro" panose="00000500000000000000" pitchFamily="2" charset="0"/>
              </a:rPr>
              <a:t>lernen</a:t>
            </a:r>
            <a:r>
              <a:rPr lang="en-US" sz="1800" b="1" dirty="0">
                <a:solidFill>
                  <a:srgbClr val="E72C5B"/>
                </a:solidFill>
                <a:latin typeface="Bavro pro" panose="00000500000000000000" pitchFamily="2" charset="0"/>
              </a:rPr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4163874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 descr="15.jpg">
            <a:extLst>
              <a:ext uri="{FF2B5EF4-FFF2-40B4-BE49-F238E27FC236}">
                <a16:creationId xmlns:a16="http://schemas.microsoft.com/office/drawing/2014/main" id="{530CF538-9168-4034-B529-B2F30BC719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24"/>
          <a:stretch/>
        </p:blipFill>
        <p:spPr bwMode="auto">
          <a:xfrm>
            <a:off x="-1168171" y="2211056"/>
            <a:ext cx="4740322" cy="2932445"/>
          </a:xfrm>
          <a:prstGeom prst="rect">
            <a:avLst/>
          </a:prstGeom>
          <a:noFill/>
          <a:ln w="50800"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Shape 258">
            <a:extLst>
              <a:ext uri="{FF2B5EF4-FFF2-40B4-BE49-F238E27FC236}">
                <a16:creationId xmlns:a16="http://schemas.microsoft.com/office/drawing/2014/main" id="{6DA4C50E-5B83-4FB2-9974-8223CA55D86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026" b="7105"/>
          <a:stretch/>
        </p:blipFill>
        <p:spPr>
          <a:xfrm>
            <a:off x="-1157600" y="39968"/>
            <a:ext cx="4730098" cy="2960700"/>
          </a:xfrm>
          <a:prstGeom prst="rect">
            <a:avLst/>
          </a:prstGeom>
          <a:noFill/>
          <a:ln w="50800" cap="flat" cmpd="sng">
            <a:solidFill>
              <a:srgbClr val="E7E6E6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26" name="Shape 226"/>
          <p:cNvSpPr/>
          <p:nvPr/>
        </p:nvSpPr>
        <p:spPr>
          <a:xfrm>
            <a:off x="3526920" y="172450"/>
            <a:ext cx="2952164" cy="630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indent="-69850" algn="r">
              <a:buSzPts val="1100"/>
            </a:pPr>
            <a:r>
              <a:rPr lang="de-DE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Bavro pro" panose="00000500000000000000" pitchFamily="2" charset="0"/>
              </a:rPr>
              <a:t>Plan für </a:t>
            </a:r>
            <a:r>
              <a:rPr lang="de-DE" sz="3000" b="1" dirty="0">
                <a:solidFill>
                  <a:srgbClr val="E72C5B"/>
                </a:solidFill>
                <a:latin typeface="Bavro pro" panose="00000500000000000000" pitchFamily="2" charset="0"/>
              </a:rPr>
              <a:t>Heute</a:t>
            </a:r>
          </a:p>
        </p:txBody>
      </p:sp>
      <p:sp>
        <p:nvSpPr>
          <p:cNvPr id="227" name="Shape 227"/>
          <p:cNvSpPr/>
          <p:nvPr/>
        </p:nvSpPr>
        <p:spPr>
          <a:xfrm>
            <a:off x="3636649" y="1017480"/>
            <a:ext cx="3404231" cy="3194521"/>
          </a:xfrm>
          <a:prstGeom prst="rect">
            <a:avLst/>
          </a:prstGeom>
          <a:solidFill>
            <a:srgbClr val="FFFFFF">
              <a:alpha val="8036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endParaRPr>
              <a:latin typeface="Bavro pro" panose="0000050000000000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4827F00-B966-4C16-A0E2-DAC40D66FDCF}"/>
              </a:ext>
            </a:extLst>
          </p:cNvPr>
          <p:cNvSpPr/>
          <p:nvPr/>
        </p:nvSpPr>
        <p:spPr>
          <a:xfrm>
            <a:off x="3636648" y="1040329"/>
            <a:ext cx="3468383" cy="3647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E3E48"/>
                </a:solidFill>
                <a:latin typeface="Bavro pro" panose="00000500000000000000" pitchFamily="2" charset="0"/>
              </a:rPr>
              <a:t>10:00    - 	</a:t>
            </a:r>
            <a:r>
              <a:rPr lang="en-US" sz="1600" b="1" dirty="0" err="1">
                <a:solidFill>
                  <a:srgbClr val="2E3E48"/>
                </a:solidFill>
                <a:latin typeface="Bavro pro" panose="00000500000000000000" pitchFamily="2" charset="0"/>
              </a:rPr>
              <a:t>Einführung</a:t>
            </a:r>
            <a:br>
              <a:rPr lang="en-US" sz="1600" dirty="0">
                <a:latin typeface="Bavro pro" panose="00000500000000000000" pitchFamily="2" charset="0"/>
              </a:rPr>
            </a:br>
            <a:endParaRPr lang="en-US" sz="500" dirty="0">
              <a:latin typeface="Bavro pro" panose="00000500000000000000" pitchFamily="2" charset="0"/>
            </a:endParaRPr>
          </a:p>
          <a:p>
            <a:endParaRPr lang="en-US" sz="500" dirty="0">
              <a:latin typeface="Bavro pro" panose="00000500000000000000" pitchFamily="2" charset="0"/>
            </a:endParaRPr>
          </a:p>
          <a:p>
            <a:r>
              <a:rPr lang="en-US" sz="1600" dirty="0">
                <a:solidFill>
                  <a:srgbClr val="2E3E48"/>
                </a:solidFill>
                <a:latin typeface="Bavro pro" panose="00000500000000000000" pitchFamily="2" charset="0"/>
              </a:rPr>
              <a:t>10:10    - 	</a:t>
            </a:r>
            <a:r>
              <a:rPr lang="en-US" sz="1600" b="1" dirty="0" err="1">
                <a:solidFill>
                  <a:srgbClr val="2E3E48"/>
                </a:solidFill>
                <a:latin typeface="Bavro pro" panose="00000500000000000000" pitchFamily="2" charset="0"/>
              </a:rPr>
              <a:t>Theorie</a:t>
            </a:r>
            <a:r>
              <a:rPr lang="en-US" sz="1600" b="1" dirty="0">
                <a:solidFill>
                  <a:srgbClr val="2E3E48"/>
                </a:solidFill>
                <a:latin typeface="Bavro pro" panose="00000500000000000000" pitchFamily="2" charset="0"/>
              </a:rPr>
              <a:t> </a:t>
            </a:r>
            <a:r>
              <a:rPr lang="en-US" sz="1600" b="1" dirty="0" err="1">
                <a:solidFill>
                  <a:srgbClr val="2E3E48"/>
                </a:solidFill>
                <a:latin typeface="Bavro pro" panose="00000500000000000000" pitchFamily="2" charset="0"/>
              </a:rPr>
              <a:t>Teil</a:t>
            </a:r>
            <a:r>
              <a:rPr lang="en-US" sz="1600" b="1" dirty="0">
                <a:solidFill>
                  <a:srgbClr val="2E3E48"/>
                </a:solidFill>
                <a:latin typeface="Bavro pro" panose="00000500000000000000" pitchFamily="2" charset="0"/>
              </a:rPr>
              <a:t> 1 </a:t>
            </a:r>
          </a:p>
          <a:p>
            <a:pPr lvl="0"/>
            <a:r>
              <a:rPr lang="en-US" sz="1600" dirty="0">
                <a:solidFill>
                  <a:srgbClr val="2E3E48"/>
                </a:solidFill>
                <a:latin typeface="Bavro pro" panose="00000500000000000000" pitchFamily="2" charset="0"/>
              </a:rPr>
              <a:t>	</a:t>
            </a:r>
            <a:r>
              <a:rPr lang="en-US" dirty="0">
                <a:latin typeface="Bavro pro" panose="00000500000000000000" pitchFamily="2" charset="0"/>
              </a:rPr>
              <a:t>Addition, </a:t>
            </a:r>
            <a:r>
              <a:rPr lang="en-US" dirty="0" err="1">
                <a:latin typeface="Bavro pro" panose="00000500000000000000" pitchFamily="2" charset="0"/>
              </a:rPr>
              <a:t>Variablen</a:t>
            </a:r>
            <a:r>
              <a:rPr lang="en-US" dirty="0">
                <a:latin typeface="Bavro pro" panose="00000500000000000000" pitchFamily="2" charset="0"/>
              </a:rPr>
              <a:t>, </a:t>
            </a:r>
            <a:r>
              <a:rPr lang="en-US" dirty="0" err="1">
                <a:latin typeface="Bavro pro" panose="00000500000000000000" pitchFamily="2" charset="0"/>
              </a:rPr>
              <a:t>Typen</a:t>
            </a:r>
            <a:r>
              <a:rPr lang="en-US" dirty="0">
                <a:latin typeface="Bavro pro" panose="00000500000000000000" pitchFamily="2" charset="0"/>
              </a:rPr>
              <a:t>,</a:t>
            </a:r>
          </a:p>
          <a:p>
            <a:pPr lvl="0"/>
            <a:r>
              <a:rPr lang="en-US" dirty="0">
                <a:latin typeface="Bavro pro" panose="00000500000000000000" pitchFamily="2" charset="0"/>
              </a:rPr>
              <a:t>	I/O, List, Dictionary</a:t>
            </a:r>
          </a:p>
          <a:p>
            <a:endParaRPr lang="en-US" sz="500" dirty="0">
              <a:latin typeface="Bavro pro" panose="00000500000000000000" pitchFamily="2" charset="0"/>
            </a:endParaRPr>
          </a:p>
          <a:p>
            <a:endParaRPr lang="en-US" sz="500" dirty="0">
              <a:latin typeface="Bavro pro" panose="00000500000000000000" pitchFamily="2" charset="0"/>
            </a:endParaRPr>
          </a:p>
          <a:p>
            <a:endParaRPr lang="en-US" sz="500" dirty="0">
              <a:latin typeface="Bavro pro" panose="00000500000000000000" pitchFamily="2" charset="0"/>
            </a:endParaRPr>
          </a:p>
          <a:p>
            <a:endParaRPr lang="en-US" sz="500" dirty="0">
              <a:latin typeface="Bavro pro" panose="00000500000000000000" pitchFamily="2" charset="0"/>
            </a:endParaRPr>
          </a:p>
          <a:p>
            <a:r>
              <a:rPr lang="en-US" sz="1600" dirty="0">
                <a:solidFill>
                  <a:srgbClr val="2E3E48"/>
                </a:solidFill>
                <a:latin typeface="Bavro pro" panose="00000500000000000000" pitchFamily="2" charset="0"/>
              </a:rPr>
              <a:t>10:55    - 	Pause</a:t>
            </a:r>
            <a:br>
              <a:rPr lang="en-US" sz="1600" dirty="0">
                <a:latin typeface="Bavro pro" panose="00000500000000000000" pitchFamily="2" charset="0"/>
              </a:rPr>
            </a:br>
            <a:endParaRPr lang="en-US" sz="500" dirty="0">
              <a:latin typeface="Bavro pro" panose="00000500000000000000" pitchFamily="2" charset="0"/>
            </a:endParaRPr>
          </a:p>
          <a:p>
            <a:endParaRPr lang="en-US" sz="500" dirty="0">
              <a:latin typeface="Bavro pro" panose="00000500000000000000" pitchFamily="2" charset="0"/>
            </a:endParaRPr>
          </a:p>
          <a:p>
            <a:endParaRPr lang="en-US" sz="500" dirty="0">
              <a:latin typeface="Bavro pro" panose="00000500000000000000" pitchFamily="2" charset="0"/>
            </a:endParaRPr>
          </a:p>
          <a:p>
            <a:endParaRPr lang="en-US" sz="500" dirty="0">
              <a:latin typeface="Bavro pro" panose="00000500000000000000" pitchFamily="2" charset="0"/>
            </a:endParaRPr>
          </a:p>
          <a:p>
            <a:r>
              <a:rPr lang="en-US" sz="1600" dirty="0">
                <a:solidFill>
                  <a:srgbClr val="2E3E48"/>
                </a:solidFill>
                <a:latin typeface="Bavro pro" panose="00000500000000000000" pitchFamily="2" charset="0"/>
              </a:rPr>
              <a:t>11:05    - 	</a:t>
            </a:r>
            <a:r>
              <a:rPr lang="en-US" sz="1600" b="1" dirty="0" err="1">
                <a:solidFill>
                  <a:srgbClr val="2E3E48"/>
                </a:solidFill>
                <a:latin typeface="Bavro pro" panose="00000500000000000000" pitchFamily="2" charset="0"/>
              </a:rPr>
              <a:t>Theorie</a:t>
            </a:r>
            <a:r>
              <a:rPr lang="en-US" sz="1600" b="1" dirty="0">
                <a:solidFill>
                  <a:srgbClr val="2E3E48"/>
                </a:solidFill>
                <a:latin typeface="Bavro pro" panose="00000500000000000000" pitchFamily="2" charset="0"/>
              </a:rPr>
              <a:t> </a:t>
            </a:r>
            <a:r>
              <a:rPr lang="en-US" sz="1600" b="1" dirty="0" err="1">
                <a:solidFill>
                  <a:srgbClr val="2E3E48"/>
                </a:solidFill>
                <a:latin typeface="Bavro pro" panose="00000500000000000000" pitchFamily="2" charset="0"/>
              </a:rPr>
              <a:t>Teil</a:t>
            </a:r>
            <a:r>
              <a:rPr lang="en-US" sz="1600" b="1" dirty="0">
                <a:solidFill>
                  <a:srgbClr val="2E3E48"/>
                </a:solidFill>
                <a:latin typeface="Bavro pro" panose="00000500000000000000" pitchFamily="2" charset="0"/>
              </a:rPr>
              <a:t> 2 </a:t>
            </a:r>
          </a:p>
          <a:p>
            <a:pPr lvl="0"/>
            <a:r>
              <a:rPr lang="en-US" sz="1600" b="1" dirty="0">
                <a:solidFill>
                  <a:srgbClr val="2E3E48"/>
                </a:solidFill>
                <a:latin typeface="Bavro pro" panose="00000500000000000000" pitchFamily="2" charset="0"/>
              </a:rPr>
              <a:t>	</a:t>
            </a:r>
            <a:r>
              <a:rPr lang="en-US" dirty="0">
                <a:latin typeface="Bavro pro" panose="00000500000000000000" pitchFamily="2" charset="0"/>
              </a:rPr>
              <a:t>if, </a:t>
            </a:r>
            <a:r>
              <a:rPr lang="en-US" dirty="0" err="1">
                <a:latin typeface="Bavro pro" panose="00000500000000000000" pitchFamily="2" charset="0"/>
              </a:rPr>
              <a:t>Schlaufen</a:t>
            </a:r>
            <a:endParaRPr lang="en-US" dirty="0">
              <a:latin typeface="Bavro pro" panose="00000500000000000000" pitchFamily="2" charset="0"/>
            </a:endParaRPr>
          </a:p>
          <a:p>
            <a:pPr lvl="0"/>
            <a:endParaRPr lang="en-US" sz="500" dirty="0">
              <a:solidFill>
                <a:srgbClr val="2E3E48"/>
              </a:solidFill>
              <a:latin typeface="Bavro pro" panose="00000500000000000000" pitchFamily="2" charset="0"/>
            </a:endParaRPr>
          </a:p>
          <a:p>
            <a:pPr lvl="0"/>
            <a:endParaRPr lang="en-US" sz="500" dirty="0">
              <a:solidFill>
                <a:srgbClr val="2E3E48"/>
              </a:solidFill>
              <a:latin typeface="Bavro pro" panose="00000500000000000000" pitchFamily="2" charset="0"/>
            </a:endParaRPr>
          </a:p>
          <a:p>
            <a:pPr lvl="0"/>
            <a:r>
              <a:rPr lang="en-US" sz="1600" b="1" dirty="0">
                <a:solidFill>
                  <a:srgbClr val="2E3E48"/>
                </a:solidFill>
                <a:latin typeface="Bavro pro" panose="00000500000000000000" pitchFamily="2" charset="0"/>
              </a:rPr>
              <a:t>	</a:t>
            </a:r>
            <a:r>
              <a:rPr lang="en-US" sz="1600" b="1" dirty="0" err="1">
                <a:solidFill>
                  <a:srgbClr val="2E3E48"/>
                </a:solidFill>
                <a:latin typeface="Bavro pro" panose="00000500000000000000" pitchFamily="2" charset="0"/>
              </a:rPr>
              <a:t>Projektarbeit</a:t>
            </a:r>
            <a:r>
              <a:rPr lang="en-US" sz="1600" b="1" dirty="0">
                <a:solidFill>
                  <a:srgbClr val="2E3E48"/>
                </a:solidFill>
                <a:latin typeface="Bavro pro" panose="00000500000000000000" pitchFamily="2" charset="0"/>
              </a:rPr>
              <a:t> </a:t>
            </a:r>
          </a:p>
          <a:p>
            <a:pPr lvl="0"/>
            <a:r>
              <a:rPr lang="en-US" dirty="0">
                <a:solidFill>
                  <a:srgbClr val="2E3E48"/>
                </a:solidFill>
                <a:latin typeface="Bavro pro" panose="00000500000000000000" pitchFamily="2" charset="0"/>
              </a:rPr>
              <a:t>	</a:t>
            </a:r>
            <a:r>
              <a:rPr lang="en-US" dirty="0" err="1">
                <a:solidFill>
                  <a:srgbClr val="2E3E48"/>
                </a:solidFill>
                <a:latin typeface="Bavro pro" panose="00000500000000000000" pitchFamily="2" charset="0"/>
              </a:rPr>
              <a:t>Fotos</a:t>
            </a:r>
            <a:r>
              <a:rPr lang="en-US" dirty="0">
                <a:solidFill>
                  <a:srgbClr val="2E3E48"/>
                </a:solidFill>
                <a:latin typeface="Bavro pro" panose="00000500000000000000" pitchFamily="2" charset="0"/>
              </a:rPr>
              <a:t> </a:t>
            </a:r>
            <a:r>
              <a:rPr lang="en-US" dirty="0" err="1">
                <a:solidFill>
                  <a:srgbClr val="2E3E48"/>
                </a:solidFill>
                <a:latin typeface="Bavro pro" panose="00000500000000000000" pitchFamily="2" charset="0"/>
              </a:rPr>
              <a:t>umbenennen</a:t>
            </a:r>
            <a:endParaRPr lang="en-US" dirty="0">
              <a:solidFill>
                <a:srgbClr val="2E3E48"/>
              </a:solidFill>
              <a:latin typeface="Bavro pro" panose="00000500000000000000" pitchFamily="2" charset="0"/>
            </a:endParaRPr>
          </a:p>
          <a:p>
            <a:pPr lvl="0"/>
            <a:endParaRPr lang="en-US" sz="500" dirty="0">
              <a:latin typeface="Bavro pro" panose="00000500000000000000" pitchFamily="2" charset="0"/>
            </a:endParaRPr>
          </a:p>
          <a:p>
            <a:endParaRPr lang="en-US" sz="500" dirty="0">
              <a:latin typeface="Bavro pro" panose="00000500000000000000" pitchFamily="2" charset="0"/>
            </a:endParaRPr>
          </a:p>
          <a:p>
            <a:r>
              <a:rPr lang="en-US" sz="1600" dirty="0">
                <a:solidFill>
                  <a:srgbClr val="2E3E48"/>
                </a:solidFill>
                <a:latin typeface="Bavro pro" panose="00000500000000000000" pitchFamily="2" charset="0"/>
              </a:rPr>
              <a:t>11:50    - 	</a:t>
            </a:r>
            <a:r>
              <a:rPr lang="en-US" sz="1600" b="1" dirty="0" err="1">
                <a:solidFill>
                  <a:srgbClr val="2E3E48"/>
                </a:solidFill>
                <a:latin typeface="Bavro pro" panose="00000500000000000000" pitchFamily="2" charset="0"/>
              </a:rPr>
              <a:t>Abschlusspräsentation</a:t>
            </a:r>
            <a:br>
              <a:rPr lang="en-US" sz="1600" dirty="0">
                <a:latin typeface="Bavro pro" panose="00000500000000000000" pitchFamily="2" charset="0"/>
              </a:rPr>
            </a:br>
            <a:endParaRPr lang="en-US" sz="500" dirty="0">
              <a:latin typeface="Bavro pro" panose="00000500000000000000" pitchFamily="2" charset="0"/>
            </a:endParaRPr>
          </a:p>
        </p:txBody>
      </p:sp>
      <p:pic>
        <p:nvPicPr>
          <p:cNvPr id="20" name="Picture 2" descr="https://68.media.tumblr.com/5fc90154404f7096a0d901a3290f66c2/tumblr_o1hfxjgYnk1sztyb3o1_1280.jpg">
            <a:extLst>
              <a:ext uri="{FF2B5EF4-FFF2-40B4-BE49-F238E27FC236}">
                <a16:creationId xmlns:a16="http://schemas.microsoft.com/office/drawing/2014/main" id="{997553CB-3802-4DE7-9EFD-6E265E2E47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6198" y="2249918"/>
            <a:ext cx="972374" cy="585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353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8016CDB-F5AA-41FE-888C-055115E75A83}"/>
              </a:ext>
            </a:extLst>
          </p:cNvPr>
          <p:cNvSpPr txBox="1"/>
          <p:nvPr/>
        </p:nvSpPr>
        <p:spPr>
          <a:xfrm>
            <a:off x="1115568" y="914400"/>
            <a:ext cx="5660136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Bavro pro" panose="00000500000000000000" pitchFamily="2" charset="0"/>
              </a:rPr>
              <a:t>Falls </a:t>
            </a:r>
            <a:r>
              <a:rPr lang="en-US" sz="1800" b="1" dirty="0" err="1">
                <a:latin typeface="Bavro pro" panose="00000500000000000000" pitchFamily="2" charset="0"/>
              </a:rPr>
              <a:t>ihr</a:t>
            </a:r>
            <a:r>
              <a:rPr lang="en-US" sz="1800" b="1" dirty="0">
                <a:latin typeface="Bavro pro" panose="00000500000000000000" pitchFamily="2" charset="0"/>
              </a:rPr>
              <a:t> den </a:t>
            </a:r>
            <a:r>
              <a:rPr lang="en-US" sz="1800" b="1" dirty="0" err="1">
                <a:latin typeface="Bavro pro" panose="00000500000000000000" pitchFamily="2" charset="0"/>
              </a:rPr>
              <a:t>Faden</a:t>
            </a:r>
            <a:r>
              <a:rPr lang="en-US" sz="1800" b="1" dirty="0">
                <a:latin typeface="Bavro pro" panose="00000500000000000000" pitchFamily="2" charset="0"/>
              </a:rPr>
              <a:t> </a:t>
            </a:r>
            <a:r>
              <a:rPr lang="en-US" sz="1800" b="1" dirty="0" err="1">
                <a:latin typeface="Bavro pro" panose="00000500000000000000" pitchFamily="2" charset="0"/>
              </a:rPr>
              <a:t>verliert</a:t>
            </a:r>
            <a:r>
              <a:rPr lang="en-US" sz="1800" b="1" dirty="0">
                <a:latin typeface="Bavro pro" panose="00000500000000000000" pitchFamily="2" charset="0"/>
              </a:rPr>
              <a:t>:</a:t>
            </a:r>
          </a:p>
          <a:p>
            <a:endParaRPr lang="en-US" sz="500" b="1" dirty="0">
              <a:latin typeface="Bavro pro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 err="1">
                <a:latin typeface="Bavro pro" panose="00000500000000000000" pitchFamily="2" charset="0"/>
              </a:rPr>
              <a:t>Skript</a:t>
            </a:r>
            <a:r>
              <a:rPr lang="en-US" sz="1800" b="1" dirty="0">
                <a:latin typeface="Bavro pro" panose="00000500000000000000" pitchFamily="2" charset="0"/>
              </a:rPr>
              <a:t>: </a:t>
            </a:r>
            <a:r>
              <a:rPr lang="en-US" sz="1800" dirty="0">
                <a:latin typeface="Bavro pro" panose="00000500000000000000" pitchFamily="2" charset="0"/>
                <a:hlinkClick r:id="rId2"/>
              </a:rPr>
              <a:t>https://github.com/GeekGirlsCarrotsZH/Programmieren_Lernen_mit_Python/wiki/Kursunterlagen-Teil-1</a:t>
            </a:r>
            <a:endParaRPr lang="en-US" sz="1800" dirty="0">
              <a:latin typeface="Bavro pro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1" dirty="0">
              <a:latin typeface="Bavro pro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 err="1">
                <a:latin typeface="Bavro pro" panose="00000500000000000000" pitchFamily="2" charset="0"/>
              </a:rPr>
              <a:t>Beispielcode</a:t>
            </a:r>
            <a:r>
              <a:rPr lang="en-US" sz="1800" b="1" dirty="0">
                <a:latin typeface="Bavro pro" panose="00000500000000000000" pitchFamily="2" charset="0"/>
              </a:rPr>
              <a:t>:</a:t>
            </a:r>
          </a:p>
          <a:p>
            <a:pPr>
              <a:tabLst>
                <a:tab pos="265113" algn="l"/>
              </a:tabLst>
            </a:pPr>
            <a:r>
              <a:rPr lang="en-US" sz="1800" dirty="0">
                <a:latin typeface="Bavro pro" panose="00000500000000000000" pitchFamily="2" charset="0"/>
              </a:rPr>
              <a:t>	</a:t>
            </a:r>
            <a:r>
              <a:rPr lang="en-US" sz="1800" dirty="0">
                <a:latin typeface="Bavro pro" panose="00000500000000000000" pitchFamily="2" charset="0"/>
                <a:hlinkClick r:id="rId3"/>
              </a:rPr>
              <a:t>https://github.com/GeekGirlsCarrotsZH/Programmier</a:t>
            </a:r>
            <a:r>
              <a:rPr lang="en-US" sz="1800" dirty="0">
                <a:latin typeface="Bavro pro" panose="00000500000000000000" pitchFamily="2" charset="0"/>
              </a:rPr>
              <a:t>	</a:t>
            </a:r>
            <a:r>
              <a:rPr lang="en-US" sz="1800" dirty="0" err="1">
                <a:latin typeface="Bavro pro" panose="00000500000000000000" pitchFamily="2" charset="0"/>
                <a:hlinkClick r:id="rId3"/>
              </a:rPr>
              <a:t>en_Lernen_mit_Python</a:t>
            </a:r>
            <a:r>
              <a:rPr lang="en-US" sz="1800" dirty="0">
                <a:latin typeface="Bavro pro" panose="00000500000000000000" pitchFamily="2" charset="0"/>
                <a:hlinkClick r:id="rId3"/>
              </a:rPr>
              <a:t>/blob/master/</a:t>
            </a:r>
            <a:r>
              <a:rPr lang="en-US" sz="1800" dirty="0" err="1">
                <a:latin typeface="Bavro pro" panose="00000500000000000000" pitchFamily="2" charset="0"/>
                <a:hlinkClick r:id="rId3"/>
              </a:rPr>
              <a:t>PythonCode</a:t>
            </a:r>
            <a:r>
              <a:rPr lang="en-US" sz="1800" dirty="0">
                <a:latin typeface="Bavro pro" panose="00000500000000000000" pitchFamily="2" charset="0"/>
                <a:hlinkClick r:id="rId3"/>
              </a:rPr>
              <a:t>_</a:t>
            </a:r>
            <a:r>
              <a:rPr lang="en-US" sz="1800" dirty="0">
                <a:latin typeface="Bavro pro" panose="00000500000000000000" pitchFamily="2" charset="0"/>
              </a:rPr>
              <a:t>	</a:t>
            </a:r>
            <a:r>
              <a:rPr lang="en-US" sz="1800" dirty="0">
                <a:latin typeface="Bavro pro" panose="00000500000000000000" pitchFamily="2" charset="0"/>
                <a:hlinkClick r:id="rId3"/>
              </a:rPr>
              <a:t>Teil1</a:t>
            </a:r>
            <a:endParaRPr lang="en-US" sz="1800" dirty="0">
              <a:latin typeface="Bavro pro" panose="00000500000000000000" pitchFamily="2" charset="0"/>
            </a:endParaRPr>
          </a:p>
          <a:p>
            <a:endParaRPr lang="en-US" sz="500" dirty="0">
              <a:latin typeface="Bavro pro" panose="00000500000000000000" pitchFamily="2" charset="0"/>
            </a:endParaRPr>
          </a:p>
          <a:p>
            <a:pPr>
              <a:tabLst>
                <a:tab pos="265113" algn="l"/>
              </a:tabLst>
            </a:pPr>
            <a:r>
              <a:rPr lang="en-US" sz="1800" dirty="0">
                <a:latin typeface="Bavro pro" panose="00000500000000000000" pitchFamily="2" charset="0"/>
              </a:rPr>
              <a:t>	</a:t>
            </a:r>
            <a:r>
              <a:rPr lang="en-US" sz="1800" dirty="0" err="1">
                <a:latin typeface="Bavro pro" panose="00000500000000000000" pitchFamily="2" charset="0"/>
              </a:rPr>
              <a:t>Kann</a:t>
            </a:r>
            <a:r>
              <a:rPr lang="en-US" sz="1800" dirty="0">
                <a:latin typeface="Bavro pro" panose="00000500000000000000" pitchFamily="2" charset="0"/>
              </a:rPr>
              <a:t> man </a:t>
            </a:r>
            <a:r>
              <a:rPr lang="en-US" sz="1800" dirty="0" err="1">
                <a:latin typeface="Bavro pro" panose="00000500000000000000" pitchFamily="2" charset="0"/>
              </a:rPr>
              <a:t>auch</a:t>
            </a:r>
            <a:r>
              <a:rPr lang="en-US" sz="1800" dirty="0">
                <a:latin typeface="Bavro pro" panose="00000500000000000000" pitchFamily="2" charset="0"/>
              </a:rPr>
              <a:t> </a:t>
            </a:r>
            <a:r>
              <a:rPr lang="en-US" sz="1800" dirty="0" err="1">
                <a:latin typeface="Bavro pro" panose="00000500000000000000" pitchFamily="2" charset="0"/>
              </a:rPr>
              <a:t>im</a:t>
            </a:r>
            <a:r>
              <a:rPr lang="en-US" sz="1800" dirty="0">
                <a:latin typeface="Bavro pro" panose="00000500000000000000" pitchFamily="2" charset="0"/>
              </a:rPr>
              <a:t> Notepad/</a:t>
            </a:r>
            <a:r>
              <a:rPr lang="en-US" sz="1800" dirty="0" err="1">
                <a:latin typeface="Bavro pro" panose="00000500000000000000" pitchFamily="2" charset="0"/>
              </a:rPr>
              <a:t>Texteditor</a:t>
            </a:r>
            <a:r>
              <a:rPr lang="en-US" sz="1800" dirty="0">
                <a:latin typeface="Bavro pro" panose="00000500000000000000" pitchFamily="2" charset="0"/>
              </a:rPr>
              <a:t> </a:t>
            </a:r>
            <a:r>
              <a:rPr lang="en-US" sz="1800" dirty="0" err="1">
                <a:latin typeface="Bavro pro" panose="00000500000000000000" pitchFamily="2" charset="0"/>
              </a:rPr>
              <a:t>öffnen</a:t>
            </a:r>
            <a:endParaRPr lang="en-US" sz="1800" dirty="0">
              <a:latin typeface="Bavro pro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1" dirty="0">
              <a:latin typeface="Bavro pro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1" dirty="0">
              <a:latin typeface="Bavro pro" panose="00000500000000000000" pitchFamily="2" charset="0"/>
            </a:endParaRPr>
          </a:p>
          <a:p>
            <a:r>
              <a:rPr lang="en-US" sz="1800" b="1" dirty="0" err="1">
                <a:latin typeface="Bavro pro" panose="00000500000000000000" pitchFamily="2" charset="0"/>
              </a:rPr>
              <a:t>Einloggen</a:t>
            </a:r>
            <a:r>
              <a:rPr lang="en-US" sz="1800" b="1" dirty="0">
                <a:latin typeface="Bavro pro" panose="00000500000000000000" pitchFamily="2" charset="0"/>
              </a:rPr>
              <a:t> auf pythonanywhere.com</a:t>
            </a:r>
          </a:p>
        </p:txBody>
      </p:sp>
      <p:sp>
        <p:nvSpPr>
          <p:cNvPr id="3" name="Shape 263">
            <a:extLst>
              <a:ext uri="{FF2B5EF4-FFF2-40B4-BE49-F238E27FC236}">
                <a16:creationId xmlns:a16="http://schemas.microsoft.com/office/drawing/2014/main" id="{0EAFB61E-2DB5-419C-9D65-22E7C5703D64}"/>
              </a:ext>
            </a:extLst>
          </p:cNvPr>
          <p:cNvSpPr/>
          <p:nvPr/>
        </p:nvSpPr>
        <p:spPr>
          <a:xfrm>
            <a:off x="3931921" y="172461"/>
            <a:ext cx="2666150" cy="630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indent="-69850" algn="r">
              <a:buSzPts val="1100"/>
            </a:pPr>
            <a:r>
              <a:rPr lang="de-DE" sz="3000" b="1" dirty="0">
                <a:solidFill>
                  <a:srgbClr val="E72C5B"/>
                </a:solidFill>
                <a:latin typeface="Bavro pro" panose="00000500000000000000" pitchFamily="2" charset="0"/>
              </a:rPr>
              <a:t>Wir fangen an!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03F9A9-5416-42B4-BD85-43BA9B2AC61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007" r="31928"/>
          <a:stretch/>
        </p:blipFill>
        <p:spPr>
          <a:xfrm>
            <a:off x="0" y="-64008"/>
            <a:ext cx="1024128" cy="5248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658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0DCFFA7-36DE-47C4-8F26-831B76F9A4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52"/>
          <a:stretch/>
        </p:blipFill>
        <p:spPr>
          <a:xfrm>
            <a:off x="2092988" y="1529581"/>
            <a:ext cx="2844772" cy="104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722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 descr="15.jpg">
            <a:extLst>
              <a:ext uri="{FF2B5EF4-FFF2-40B4-BE49-F238E27FC236}">
                <a16:creationId xmlns:a16="http://schemas.microsoft.com/office/drawing/2014/main" id="{530CF538-9168-4034-B529-B2F30BC719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24"/>
          <a:stretch/>
        </p:blipFill>
        <p:spPr bwMode="auto">
          <a:xfrm>
            <a:off x="-1168171" y="2211056"/>
            <a:ext cx="4740322" cy="2932445"/>
          </a:xfrm>
          <a:prstGeom prst="rect">
            <a:avLst/>
          </a:prstGeom>
          <a:noFill/>
          <a:ln w="50800"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Shape 258">
            <a:extLst>
              <a:ext uri="{FF2B5EF4-FFF2-40B4-BE49-F238E27FC236}">
                <a16:creationId xmlns:a16="http://schemas.microsoft.com/office/drawing/2014/main" id="{6DA4C50E-5B83-4FB2-9974-8223CA55D86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026" b="7105"/>
          <a:stretch/>
        </p:blipFill>
        <p:spPr>
          <a:xfrm>
            <a:off x="-1157600" y="39968"/>
            <a:ext cx="4730098" cy="2960700"/>
          </a:xfrm>
          <a:prstGeom prst="rect">
            <a:avLst/>
          </a:prstGeom>
          <a:noFill/>
          <a:ln w="50800" cap="flat" cmpd="sng">
            <a:solidFill>
              <a:srgbClr val="E7E6E6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26" name="Shape 226"/>
          <p:cNvSpPr/>
          <p:nvPr/>
        </p:nvSpPr>
        <p:spPr>
          <a:xfrm>
            <a:off x="3526920" y="172450"/>
            <a:ext cx="2952164" cy="630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indent="-69850" algn="r">
              <a:buSzPts val="1100"/>
            </a:pPr>
            <a:r>
              <a:rPr lang="de-DE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Bavro pro" panose="00000500000000000000" pitchFamily="2" charset="0"/>
              </a:rPr>
              <a:t>Plan für </a:t>
            </a:r>
            <a:r>
              <a:rPr lang="de-DE" sz="3000" b="1" dirty="0">
                <a:solidFill>
                  <a:srgbClr val="E72C5B"/>
                </a:solidFill>
                <a:latin typeface="Bavro pro" panose="00000500000000000000" pitchFamily="2" charset="0"/>
              </a:rPr>
              <a:t>Heute</a:t>
            </a:r>
          </a:p>
        </p:txBody>
      </p:sp>
      <p:sp>
        <p:nvSpPr>
          <p:cNvPr id="227" name="Shape 227"/>
          <p:cNvSpPr/>
          <p:nvPr/>
        </p:nvSpPr>
        <p:spPr>
          <a:xfrm>
            <a:off x="3636649" y="1017480"/>
            <a:ext cx="3404231" cy="3194521"/>
          </a:xfrm>
          <a:prstGeom prst="rect">
            <a:avLst/>
          </a:prstGeom>
          <a:solidFill>
            <a:srgbClr val="FFFFFF">
              <a:alpha val="8036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endParaRPr>
              <a:latin typeface="Bavro pro" panose="0000050000000000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4827F00-B966-4C16-A0E2-DAC40D66FDCF}"/>
              </a:ext>
            </a:extLst>
          </p:cNvPr>
          <p:cNvSpPr/>
          <p:nvPr/>
        </p:nvSpPr>
        <p:spPr>
          <a:xfrm>
            <a:off x="3636648" y="1040329"/>
            <a:ext cx="3468383" cy="3647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E3E48"/>
                </a:solidFill>
                <a:latin typeface="Bavro pro" panose="00000500000000000000" pitchFamily="2" charset="0"/>
              </a:rPr>
              <a:t>14:00    - 	</a:t>
            </a:r>
            <a:r>
              <a:rPr lang="en-US" sz="1600" b="1" dirty="0" err="1">
                <a:solidFill>
                  <a:srgbClr val="2E3E48"/>
                </a:solidFill>
                <a:latin typeface="Bavro pro" panose="00000500000000000000" pitchFamily="2" charset="0"/>
              </a:rPr>
              <a:t>Einführung</a:t>
            </a:r>
            <a:br>
              <a:rPr lang="en-US" sz="1600" dirty="0">
                <a:latin typeface="Bavro pro" panose="00000500000000000000" pitchFamily="2" charset="0"/>
              </a:rPr>
            </a:br>
            <a:endParaRPr lang="en-US" sz="500" dirty="0">
              <a:latin typeface="Bavro pro" panose="00000500000000000000" pitchFamily="2" charset="0"/>
            </a:endParaRPr>
          </a:p>
          <a:p>
            <a:endParaRPr lang="en-US" sz="500" dirty="0">
              <a:latin typeface="Bavro pro" panose="00000500000000000000" pitchFamily="2" charset="0"/>
            </a:endParaRPr>
          </a:p>
          <a:p>
            <a:r>
              <a:rPr lang="en-US" sz="1600" dirty="0">
                <a:solidFill>
                  <a:srgbClr val="2E3E48"/>
                </a:solidFill>
                <a:latin typeface="Bavro pro" panose="00000500000000000000" pitchFamily="2" charset="0"/>
              </a:rPr>
              <a:t>14:10    - 	</a:t>
            </a:r>
            <a:r>
              <a:rPr lang="en-US" sz="1600" b="1" dirty="0" err="1">
                <a:solidFill>
                  <a:srgbClr val="2E3E48"/>
                </a:solidFill>
                <a:latin typeface="Bavro pro" panose="00000500000000000000" pitchFamily="2" charset="0"/>
              </a:rPr>
              <a:t>Theorie</a:t>
            </a:r>
            <a:r>
              <a:rPr lang="en-US" sz="1600" b="1" dirty="0">
                <a:solidFill>
                  <a:srgbClr val="2E3E48"/>
                </a:solidFill>
                <a:latin typeface="Bavro pro" panose="00000500000000000000" pitchFamily="2" charset="0"/>
              </a:rPr>
              <a:t> </a:t>
            </a:r>
            <a:r>
              <a:rPr lang="en-US" sz="1600" b="1" dirty="0" err="1">
                <a:solidFill>
                  <a:srgbClr val="2E3E48"/>
                </a:solidFill>
                <a:latin typeface="Bavro pro" panose="00000500000000000000" pitchFamily="2" charset="0"/>
              </a:rPr>
              <a:t>Teil</a:t>
            </a:r>
            <a:r>
              <a:rPr lang="en-US" sz="1600" b="1" dirty="0">
                <a:solidFill>
                  <a:srgbClr val="2E3E48"/>
                </a:solidFill>
                <a:latin typeface="Bavro pro" panose="00000500000000000000" pitchFamily="2" charset="0"/>
              </a:rPr>
              <a:t> 1 </a:t>
            </a:r>
          </a:p>
          <a:p>
            <a:pPr lvl="0"/>
            <a:r>
              <a:rPr lang="en-US" sz="1600" dirty="0">
                <a:solidFill>
                  <a:srgbClr val="2E3E48"/>
                </a:solidFill>
                <a:latin typeface="Bavro pro" panose="00000500000000000000" pitchFamily="2" charset="0"/>
              </a:rPr>
              <a:t>	</a:t>
            </a:r>
            <a:r>
              <a:rPr lang="en-US" dirty="0">
                <a:latin typeface="Bavro pro" panose="00000500000000000000" pitchFamily="2" charset="0"/>
              </a:rPr>
              <a:t>Addition, </a:t>
            </a:r>
            <a:r>
              <a:rPr lang="en-US" dirty="0" err="1">
                <a:latin typeface="Bavro pro" panose="00000500000000000000" pitchFamily="2" charset="0"/>
              </a:rPr>
              <a:t>Variablen</a:t>
            </a:r>
            <a:r>
              <a:rPr lang="en-US" dirty="0">
                <a:latin typeface="Bavro pro" panose="00000500000000000000" pitchFamily="2" charset="0"/>
              </a:rPr>
              <a:t>, </a:t>
            </a:r>
            <a:r>
              <a:rPr lang="en-US" dirty="0" err="1">
                <a:latin typeface="Bavro pro" panose="00000500000000000000" pitchFamily="2" charset="0"/>
              </a:rPr>
              <a:t>Typen</a:t>
            </a:r>
            <a:r>
              <a:rPr lang="en-US" dirty="0">
                <a:latin typeface="Bavro pro" panose="00000500000000000000" pitchFamily="2" charset="0"/>
              </a:rPr>
              <a:t>,</a:t>
            </a:r>
          </a:p>
          <a:p>
            <a:pPr lvl="0"/>
            <a:r>
              <a:rPr lang="en-US" dirty="0">
                <a:latin typeface="Bavro pro" panose="00000500000000000000" pitchFamily="2" charset="0"/>
              </a:rPr>
              <a:t>	I/O, List, Dictionary</a:t>
            </a:r>
          </a:p>
          <a:p>
            <a:endParaRPr lang="en-US" sz="500" dirty="0">
              <a:latin typeface="Bavro pro" panose="00000500000000000000" pitchFamily="2" charset="0"/>
            </a:endParaRPr>
          </a:p>
          <a:p>
            <a:endParaRPr lang="en-US" sz="500" dirty="0">
              <a:latin typeface="Bavro pro" panose="00000500000000000000" pitchFamily="2" charset="0"/>
            </a:endParaRPr>
          </a:p>
          <a:p>
            <a:endParaRPr lang="en-US" sz="500" dirty="0">
              <a:latin typeface="Bavro pro" panose="00000500000000000000" pitchFamily="2" charset="0"/>
            </a:endParaRPr>
          </a:p>
          <a:p>
            <a:endParaRPr lang="en-US" sz="500" dirty="0">
              <a:latin typeface="Bavro pro" panose="00000500000000000000" pitchFamily="2" charset="0"/>
            </a:endParaRPr>
          </a:p>
          <a:p>
            <a:r>
              <a:rPr lang="en-US" sz="1600" dirty="0">
                <a:solidFill>
                  <a:srgbClr val="2E3E48"/>
                </a:solidFill>
                <a:latin typeface="Bavro pro" panose="00000500000000000000" pitchFamily="2" charset="0"/>
              </a:rPr>
              <a:t>14:55    - 	Pause</a:t>
            </a:r>
            <a:br>
              <a:rPr lang="en-US" sz="1600" dirty="0">
                <a:latin typeface="Bavro pro" panose="00000500000000000000" pitchFamily="2" charset="0"/>
              </a:rPr>
            </a:br>
            <a:endParaRPr lang="en-US" sz="500" dirty="0">
              <a:latin typeface="Bavro pro" panose="00000500000000000000" pitchFamily="2" charset="0"/>
            </a:endParaRPr>
          </a:p>
          <a:p>
            <a:endParaRPr lang="en-US" sz="500" dirty="0">
              <a:latin typeface="Bavro pro" panose="00000500000000000000" pitchFamily="2" charset="0"/>
            </a:endParaRPr>
          </a:p>
          <a:p>
            <a:endParaRPr lang="en-US" sz="500" dirty="0">
              <a:latin typeface="Bavro pro" panose="00000500000000000000" pitchFamily="2" charset="0"/>
            </a:endParaRPr>
          </a:p>
          <a:p>
            <a:endParaRPr lang="en-US" sz="500" dirty="0">
              <a:latin typeface="Bavro pro" panose="00000500000000000000" pitchFamily="2" charset="0"/>
            </a:endParaRPr>
          </a:p>
          <a:p>
            <a:r>
              <a:rPr lang="en-US" sz="1600" dirty="0">
                <a:solidFill>
                  <a:srgbClr val="2E3E48"/>
                </a:solidFill>
                <a:latin typeface="Bavro pro" panose="00000500000000000000" pitchFamily="2" charset="0"/>
              </a:rPr>
              <a:t>15:05    - 	</a:t>
            </a:r>
            <a:r>
              <a:rPr lang="en-US" sz="1600" b="1" dirty="0" err="1">
                <a:solidFill>
                  <a:srgbClr val="2E3E48"/>
                </a:solidFill>
                <a:latin typeface="Bavro pro" panose="00000500000000000000" pitchFamily="2" charset="0"/>
              </a:rPr>
              <a:t>Theorie</a:t>
            </a:r>
            <a:r>
              <a:rPr lang="en-US" sz="1600" b="1" dirty="0">
                <a:solidFill>
                  <a:srgbClr val="2E3E48"/>
                </a:solidFill>
                <a:latin typeface="Bavro pro" panose="00000500000000000000" pitchFamily="2" charset="0"/>
              </a:rPr>
              <a:t> </a:t>
            </a:r>
            <a:r>
              <a:rPr lang="en-US" sz="1600" b="1" dirty="0" err="1">
                <a:solidFill>
                  <a:srgbClr val="2E3E48"/>
                </a:solidFill>
                <a:latin typeface="Bavro pro" panose="00000500000000000000" pitchFamily="2" charset="0"/>
              </a:rPr>
              <a:t>Teil</a:t>
            </a:r>
            <a:r>
              <a:rPr lang="en-US" sz="1600" b="1" dirty="0">
                <a:solidFill>
                  <a:srgbClr val="2E3E48"/>
                </a:solidFill>
                <a:latin typeface="Bavro pro" panose="00000500000000000000" pitchFamily="2" charset="0"/>
              </a:rPr>
              <a:t> 2 </a:t>
            </a:r>
          </a:p>
          <a:p>
            <a:pPr lvl="0"/>
            <a:r>
              <a:rPr lang="en-US" sz="1600" b="1" dirty="0">
                <a:solidFill>
                  <a:srgbClr val="2E3E48"/>
                </a:solidFill>
                <a:latin typeface="Bavro pro" panose="00000500000000000000" pitchFamily="2" charset="0"/>
              </a:rPr>
              <a:t>	</a:t>
            </a:r>
            <a:r>
              <a:rPr lang="en-US" dirty="0">
                <a:latin typeface="Bavro pro" panose="00000500000000000000" pitchFamily="2" charset="0"/>
              </a:rPr>
              <a:t>if, </a:t>
            </a:r>
            <a:r>
              <a:rPr lang="en-US" dirty="0" err="1">
                <a:latin typeface="Bavro pro" panose="00000500000000000000" pitchFamily="2" charset="0"/>
              </a:rPr>
              <a:t>Schlaufen</a:t>
            </a:r>
            <a:endParaRPr lang="en-US" dirty="0">
              <a:latin typeface="Bavro pro" panose="00000500000000000000" pitchFamily="2" charset="0"/>
            </a:endParaRPr>
          </a:p>
          <a:p>
            <a:pPr lvl="0"/>
            <a:endParaRPr lang="en-US" sz="500" dirty="0">
              <a:solidFill>
                <a:srgbClr val="2E3E48"/>
              </a:solidFill>
              <a:latin typeface="Bavro pro" panose="00000500000000000000" pitchFamily="2" charset="0"/>
            </a:endParaRPr>
          </a:p>
          <a:p>
            <a:pPr lvl="0"/>
            <a:endParaRPr lang="en-US" sz="500" dirty="0">
              <a:solidFill>
                <a:srgbClr val="2E3E48"/>
              </a:solidFill>
              <a:latin typeface="Bavro pro" panose="00000500000000000000" pitchFamily="2" charset="0"/>
            </a:endParaRPr>
          </a:p>
          <a:p>
            <a:pPr lvl="0"/>
            <a:r>
              <a:rPr lang="en-US" sz="1600" b="1" dirty="0">
                <a:solidFill>
                  <a:srgbClr val="2E3E48"/>
                </a:solidFill>
                <a:latin typeface="Bavro pro" panose="00000500000000000000" pitchFamily="2" charset="0"/>
              </a:rPr>
              <a:t>	</a:t>
            </a:r>
            <a:r>
              <a:rPr lang="en-US" sz="1600" b="1" dirty="0" err="1">
                <a:solidFill>
                  <a:srgbClr val="2E3E48"/>
                </a:solidFill>
                <a:latin typeface="Bavro pro" panose="00000500000000000000" pitchFamily="2" charset="0"/>
              </a:rPr>
              <a:t>Projektarbeit</a:t>
            </a:r>
            <a:r>
              <a:rPr lang="en-US" sz="1600" b="1" dirty="0">
                <a:solidFill>
                  <a:srgbClr val="2E3E48"/>
                </a:solidFill>
                <a:latin typeface="Bavro pro" panose="00000500000000000000" pitchFamily="2" charset="0"/>
              </a:rPr>
              <a:t> </a:t>
            </a:r>
          </a:p>
          <a:p>
            <a:pPr lvl="0"/>
            <a:r>
              <a:rPr lang="en-US" dirty="0">
                <a:solidFill>
                  <a:srgbClr val="2E3E48"/>
                </a:solidFill>
                <a:latin typeface="Bavro pro" panose="00000500000000000000" pitchFamily="2" charset="0"/>
              </a:rPr>
              <a:t>	</a:t>
            </a:r>
            <a:r>
              <a:rPr lang="en-US" dirty="0" err="1">
                <a:solidFill>
                  <a:srgbClr val="2E3E48"/>
                </a:solidFill>
                <a:latin typeface="Bavro pro" panose="00000500000000000000" pitchFamily="2" charset="0"/>
              </a:rPr>
              <a:t>Fotos</a:t>
            </a:r>
            <a:r>
              <a:rPr lang="en-US" dirty="0">
                <a:solidFill>
                  <a:srgbClr val="2E3E48"/>
                </a:solidFill>
                <a:latin typeface="Bavro pro" panose="00000500000000000000" pitchFamily="2" charset="0"/>
              </a:rPr>
              <a:t> </a:t>
            </a:r>
            <a:r>
              <a:rPr lang="en-US" dirty="0" err="1">
                <a:solidFill>
                  <a:srgbClr val="2E3E48"/>
                </a:solidFill>
                <a:latin typeface="Bavro pro" panose="00000500000000000000" pitchFamily="2" charset="0"/>
              </a:rPr>
              <a:t>umbenennen</a:t>
            </a:r>
            <a:endParaRPr lang="en-US" dirty="0">
              <a:solidFill>
                <a:srgbClr val="2E3E48"/>
              </a:solidFill>
              <a:latin typeface="Bavro pro" panose="00000500000000000000" pitchFamily="2" charset="0"/>
            </a:endParaRPr>
          </a:p>
          <a:p>
            <a:pPr lvl="0"/>
            <a:endParaRPr lang="en-US" sz="500" dirty="0">
              <a:latin typeface="Bavro pro" panose="00000500000000000000" pitchFamily="2" charset="0"/>
            </a:endParaRPr>
          </a:p>
          <a:p>
            <a:endParaRPr lang="en-US" sz="500" dirty="0">
              <a:latin typeface="Bavro pro" panose="00000500000000000000" pitchFamily="2" charset="0"/>
            </a:endParaRPr>
          </a:p>
          <a:p>
            <a:r>
              <a:rPr lang="en-US" sz="1600">
                <a:solidFill>
                  <a:srgbClr val="2E3E48"/>
                </a:solidFill>
                <a:latin typeface="Bavro pro" panose="00000500000000000000" pitchFamily="2" charset="0"/>
              </a:rPr>
              <a:t>15:50    </a:t>
            </a:r>
            <a:r>
              <a:rPr lang="en-US" sz="1600" dirty="0">
                <a:solidFill>
                  <a:srgbClr val="2E3E48"/>
                </a:solidFill>
                <a:latin typeface="Bavro pro" panose="00000500000000000000" pitchFamily="2" charset="0"/>
              </a:rPr>
              <a:t>- 	</a:t>
            </a:r>
            <a:r>
              <a:rPr lang="en-US" sz="1600" b="1" dirty="0" err="1">
                <a:solidFill>
                  <a:srgbClr val="2E3E48"/>
                </a:solidFill>
                <a:latin typeface="Bavro pro" panose="00000500000000000000" pitchFamily="2" charset="0"/>
              </a:rPr>
              <a:t>Abschlusspräsentation</a:t>
            </a:r>
            <a:br>
              <a:rPr lang="en-US" sz="1600" dirty="0">
                <a:latin typeface="Bavro pro" panose="00000500000000000000" pitchFamily="2" charset="0"/>
              </a:rPr>
            </a:br>
            <a:endParaRPr lang="en-US" sz="500" dirty="0">
              <a:latin typeface="Bavro pro" panose="00000500000000000000" pitchFamily="2" charset="0"/>
            </a:endParaRPr>
          </a:p>
        </p:txBody>
      </p:sp>
      <p:pic>
        <p:nvPicPr>
          <p:cNvPr id="20" name="Picture 2" descr="https://68.media.tumblr.com/5fc90154404f7096a0d901a3290f66c2/tumblr_o1hfxjgYnk1sztyb3o1_1280.jpg">
            <a:extLst>
              <a:ext uri="{FF2B5EF4-FFF2-40B4-BE49-F238E27FC236}">
                <a16:creationId xmlns:a16="http://schemas.microsoft.com/office/drawing/2014/main" id="{997553CB-3802-4DE7-9EFD-6E265E2E47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6198" y="2249918"/>
            <a:ext cx="972374" cy="585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5527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DAF791-95F9-475C-A6F5-3A34DF112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6954"/>
            <a:ext cx="6858000" cy="408842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914BC11-A2B4-41A8-B05E-0F68D7D701A2}"/>
              </a:ext>
            </a:extLst>
          </p:cNvPr>
          <p:cNvSpPr/>
          <p:nvPr/>
        </p:nvSpPr>
        <p:spPr>
          <a:xfrm>
            <a:off x="736092" y="4515377"/>
            <a:ext cx="49789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https://stackoverflow.blog/2017/09/06/incredible-growth-python/</a:t>
            </a:r>
          </a:p>
        </p:txBody>
      </p:sp>
    </p:spTree>
    <p:extLst>
      <p:ext uri="{BB962C8B-B14F-4D97-AF65-F5344CB8AC3E}">
        <p14:creationId xmlns:p14="http://schemas.microsoft.com/office/powerpoint/2010/main" val="2914199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1112</TotalTime>
  <Words>240</Words>
  <Application>Microsoft Office PowerPoint</Application>
  <PresentationFormat>Custom</PresentationFormat>
  <Paragraphs>112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Bavro pro</vt:lpstr>
      <vt:lpstr>Lato</vt:lpstr>
      <vt:lpstr>Quicksand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Susanne</dc:creator>
  <cp:lastModifiedBy>Susanne</cp:lastModifiedBy>
  <cp:revision>62</cp:revision>
  <dcterms:modified xsi:type="dcterms:W3CDTF">2018-05-28T16:08:31Z</dcterms:modified>
</cp:coreProperties>
</file>